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7"/>
  </p:notesMasterIdLst>
  <p:sldIdLst>
    <p:sldId id="257" r:id="rId3"/>
    <p:sldId id="258" r:id="rId4"/>
    <p:sldId id="259" r:id="rId5"/>
    <p:sldId id="2745" r:id="rId6"/>
    <p:sldId id="2746" r:id="rId8"/>
    <p:sldId id="1590" r:id="rId9"/>
    <p:sldId id="2755" r:id="rId10"/>
    <p:sldId id="2747" r:id="rId11"/>
    <p:sldId id="2757" r:id="rId12"/>
    <p:sldId id="2748" r:id="rId13"/>
    <p:sldId id="2758" r:id="rId14"/>
    <p:sldId id="2749" r:id="rId15"/>
    <p:sldId id="2750" r:id="rId16"/>
    <p:sldId id="2751" r:id="rId17"/>
    <p:sldId id="2752" r:id="rId18"/>
    <p:sldId id="2753" r:id="rId19"/>
    <p:sldId id="2760" r:id="rId20"/>
    <p:sldId id="2789" r:id="rId21"/>
    <p:sldId id="2761" r:id="rId22"/>
    <p:sldId id="2762" r:id="rId23"/>
    <p:sldId id="2763" r:id="rId24"/>
    <p:sldId id="2764" r:id="rId25"/>
    <p:sldId id="2767" r:id="rId26"/>
    <p:sldId id="2765" r:id="rId27"/>
    <p:sldId id="2769" r:id="rId28"/>
    <p:sldId id="2768" r:id="rId29"/>
    <p:sldId id="2779" r:id="rId30"/>
    <p:sldId id="2759" r:id="rId31"/>
    <p:sldId id="2781" r:id="rId32"/>
    <p:sldId id="2780" r:id="rId33"/>
    <p:sldId id="2782" r:id="rId34"/>
    <p:sldId id="2783" r:id="rId35"/>
    <p:sldId id="2784" r:id="rId36"/>
    <p:sldId id="2787" r:id="rId37"/>
    <p:sldId id="2788" r:id="rId38"/>
    <p:sldId id="2790" r:id="rId39"/>
    <p:sldId id="263" r:id="rId40"/>
  </p:sldIdLst>
  <p:sldSz cx="12192000" cy="6858000"/>
  <p:notesSz cx="6858000" cy="9144000"/>
  <p:embeddedFontLst>
    <p:embeddedFont>
      <p:font typeface="汉仪正圆" panose="00020600040101010101" charset="-122"/>
      <p:regular r:id="rId44"/>
    </p:embeddedFont>
    <p:embeddedFont>
      <p:font typeface="汉仪正圆 55简" panose="00020600040101010101" charset="-122"/>
      <p:regular r:id="rId45"/>
    </p:embeddedFont>
    <p:embeddedFont>
      <p:font typeface="方正书宋_GBK" panose="02000000000000000000" charset="-122"/>
      <p:regular r:id="rId4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85" autoAdjust="0"/>
    <p:restoredTop sz="94694"/>
  </p:normalViewPr>
  <p:slideViewPr>
    <p:cSldViewPr snapToGrid="0" snapToObjects="1">
      <p:cViewPr varScale="1">
        <p:scale>
          <a:sx n="107" d="100"/>
          <a:sy n="107" d="100"/>
        </p:scale>
        <p:origin x="5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6" Type="http://schemas.openxmlformats.org/officeDocument/2006/relationships/font" Target="fonts/font3.fntdata"/><Relationship Id="rId45" Type="http://schemas.openxmlformats.org/officeDocument/2006/relationships/font" Target="fonts/font2.fntdata"/><Relationship Id="rId44" Type="http://schemas.openxmlformats.org/officeDocument/2006/relationships/font" Target="fonts/font1.fntdata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F73684-DEA6-4057-B32F-17807593048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83DA20-3340-47F2-8F69-CF0BF619219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B59B5-9BAE-C942-B8E0-470663D5EB2F}" type="datetimeFigureOut">
              <a:rPr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AF756-2E45-8B42-973C-B9218221F544}" type="slidenum">
              <a:rPr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.xml"/><Relationship Id="rId3" Type="http://schemas.openxmlformats.org/officeDocument/2006/relationships/image" Target="../media/image2.png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tags" Target="../tags/tag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png"/><Relationship Id="rId3" Type="http://schemas.openxmlformats.org/officeDocument/2006/relationships/image" Target="../media/image16.png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0.xml"/><Relationship Id="rId4" Type="http://schemas.openxmlformats.org/officeDocument/2006/relationships/image" Target="../media/image23.png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image" Target="../media/image30.png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image" Target="../media/image32.png"/><Relationship Id="rId7" Type="http://schemas.openxmlformats.org/officeDocument/2006/relationships/tags" Target="../tags/tag68.xml"/><Relationship Id="rId6" Type="http://schemas.openxmlformats.org/officeDocument/2006/relationships/image" Target="../media/image31.png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3.png"/><Relationship Id="rId1" Type="http://schemas.openxmlformats.org/officeDocument/2006/relationships/tags" Target="../tags/tag6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tags" Target="../tags/tag70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image" Target="../media/image37.png"/><Relationship Id="rId7" Type="http://schemas.openxmlformats.org/officeDocument/2006/relationships/tags" Target="../tags/tag80.xml"/><Relationship Id="rId6" Type="http://schemas.openxmlformats.org/officeDocument/2006/relationships/image" Target="../media/image36.png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4" Type="http://schemas.openxmlformats.org/officeDocument/2006/relationships/notesSlide" Target="../notesSlides/notesSlide9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39.png"/><Relationship Id="rId11" Type="http://schemas.openxmlformats.org/officeDocument/2006/relationships/tags" Target="../tags/tag82.xml"/><Relationship Id="rId10" Type="http://schemas.openxmlformats.org/officeDocument/2006/relationships/image" Target="../media/image38.png"/><Relationship Id="rId1" Type="http://schemas.openxmlformats.org/officeDocument/2006/relationships/tags" Target="../tags/tag75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6" Type="http://schemas.openxmlformats.org/officeDocument/2006/relationships/image" Target="../media/image40.png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tags" Target="../tags/tag8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tags" Target="../tags/tag103.xml"/><Relationship Id="rId3" Type="http://schemas.openxmlformats.org/officeDocument/2006/relationships/tags" Target="../tags/tag102.xml"/><Relationship Id="rId2" Type="http://schemas.openxmlformats.org/officeDocument/2006/relationships/tags" Target="../tags/tag101.xml"/><Relationship Id="rId1" Type="http://schemas.openxmlformats.org/officeDocument/2006/relationships/tags" Target="../tags/tag100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" Type="http://schemas.openxmlformats.org/officeDocument/2006/relationships/tags" Target="../tags/tag10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tags" Target="../tags/tag11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tags" Target="../tags/tag11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/>
        </p:nvSpPr>
        <p:spPr>
          <a:xfrm>
            <a:off x="682170" y="674280"/>
            <a:ext cx="10827660" cy="5509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>
            <a:off x="2623127" y="3580209"/>
            <a:ext cx="6945746" cy="338553"/>
          </a:xfrm>
          <a:prstGeom prst="roundRect">
            <a:avLst>
              <a:gd name="adj" fmla="val 259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7" name="深度视觉·原创设计 https://www.docer.com/works?userid=22383862"/>
          <p:cNvSpPr txBox="1"/>
          <p:nvPr/>
        </p:nvSpPr>
        <p:spPr>
          <a:xfrm>
            <a:off x="1318260" y="1860375"/>
            <a:ext cx="9144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王力医用门</a:t>
            </a:r>
            <a:endParaRPr lang="zh-CN" altLang="en-US" sz="9600" b="1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" name="深度视觉·原创设计 https://www.docer.com/works?userid=22383862"/>
          <p:cNvSpPr txBox="1"/>
          <p:nvPr/>
        </p:nvSpPr>
        <p:spPr>
          <a:xfrm>
            <a:off x="2935710" y="4261677"/>
            <a:ext cx="6320580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 txBox="1"/>
          <p:nvPr/>
        </p:nvSpPr>
        <p:spPr>
          <a:xfrm>
            <a:off x="3761418" y="3580208"/>
            <a:ext cx="4669164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阿里巴巴普惠体 Light" panose="00020600040101010101" pitchFamily="18" charset="-122"/>
                <a:sym typeface="汉仪正圆-55W" panose="00020600040101010101" pitchFamily="18" charset="-122"/>
              </a:rPr>
              <a:t>Medical Special Door </a:t>
            </a:r>
            <a:endParaRPr lang="en-US" altLang="zh-CN" sz="16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阿里巴巴普惠体 Light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深度视觉·原创设计 https://www.docer.com/works?userid=22383862"/>
          <p:cNvSpPr/>
          <p:nvPr/>
        </p:nvSpPr>
        <p:spPr>
          <a:xfrm flipH="1">
            <a:off x="4321628" y="5188857"/>
            <a:ext cx="942238" cy="870857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" name="深度视觉·原创设计 https://www.docer.com/works?userid=22383862"/>
          <p:cNvSpPr/>
          <p:nvPr/>
        </p:nvSpPr>
        <p:spPr>
          <a:xfrm rot="10800000" flipH="1">
            <a:off x="1001486" y="798285"/>
            <a:ext cx="942238" cy="870857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" name="深度视觉·原创设计 https://www.docer.com/works?userid=22383862"/>
          <p:cNvSpPr/>
          <p:nvPr/>
        </p:nvSpPr>
        <p:spPr>
          <a:xfrm>
            <a:off x="1364342" y="1233714"/>
            <a:ext cx="3497944" cy="43905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/>
        </p:nvSpPr>
        <p:spPr>
          <a:xfrm>
            <a:off x="1524001" y="3588821"/>
            <a:ext cx="3178628" cy="461664"/>
          </a:xfrm>
          <a:prstGeom prst="roundRect">
            <a:avLst>
              <a:gd name="adj" fmla="val 259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 txBox="1"/>
          <p:nvPr/>
        </p:nvSpPr>
        <p:spPr>
          <a:xfrm>
            <a:off x="1857829" y="2104572"/>
            <a:ext cx="25254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目录</a:t>
            </a:r>
            <a:endParaRPr lang="zh-CN" alt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7" name="深度视觉·原创设计 https://www.docer.com/works?userid=22383862"/>
          <p:cNvSpPr txBox="1"/>
          <p:nvPr/>
        </p:nvSpPr>
        <p:spPr>
          <a:xfrm>
            <a:off x="1857829" y="3588820"/>
            <a:ext cx="2525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阿里巴巴普惠体 Light" panose="00020600040101010101" pitchFamily="18" charset="-122"/>
                <a:sym typeface="汉仪正圆-55W" panose="00020600040101010101" pitchFamily="18" charset="-122"/>
              </a:rPr>
              <a:t>CONTENT</a:t>
            </a:r>
            <a:endParaRPr lang="zh-CN" altLang="en-US" sz="24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阿里巴巴普惠体 Light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" name="深度视觉·原创设计 https://www.docer.com/works?userid=22383862"/>
          <p:cNvSpPr/>
          <p:nvPr/>
        </p:nvSpPr>
        <p:spPr>
          <a:xfrm>
            <a:off x="6313715" y="702538"/>
            <a:ext cx="781050" cy="781050"/>
          </a:xfrm>
          <a:prstGeom prst="oct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01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1" name="深度视觉·原创设计 https://www.docer.com/works?userid=22383862"/>
          <p:cNvSpPr/>
          <p:nvPr/>
        </p:nvSpPr>
        <p:spPr>
          <a:xfrm>
            <a:off x="6313715" y="1669609"/>
            <a:ext cx="781050" cy="781050"/>
          </a:xfrm>
          <a:prstGeom prst="oct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02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2" name="深度视觉·原创设计 https://www.docer.com/works?userid=22383862"/>
          <p:cNvSpPr txBox="1"/>
          <p:nvPr/>
        </p:nvSpPr>
        <p:spPr>
          <a:xfrm>
            <a:off x="7228205" y="2708910"/>
            <a:ext cx="3619500" cy="6940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医用门产品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介绍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 txBox="1"/>
          <p:nvPr/>
        </p:nvSpPr>
        <p:spPr>
          <a:xfrm>
            <a:off x="7228205" y="975360"/>
            <a:ext cx="4017645" cy="6940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" panose="00020600040101010101" charset="-122"/>
                <a:ea typeface="汉仪正圆" panose="00020600040101010101" charset="-122"/>
                <a:sym typeface="汉仪正圆-55W" panose="00020600040101010101" pitchFamily="18" charset="-122"/>
              </a:rPr>
              <a:t>医用门应用场景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汉仪正圆" panose="00020600040101010101" charset="-122"/>
              <a:ea typeface="汉仪正圆" panose="00020600040101010101" charset="-122"/>
              <a:sym typeface="汉仪正圆-55W" panose="00020600040101010101" pitchFamily="18" charset="-122"/>
            </a:endParaRPr>
          </a:p>
        </p:txBody>
      </p:sp>
      <p:sp>
        <p:nvSpPr>
          <p:cNvPr id="14" name="深度视觉·原创设计 https://www.docer.com/works?userid=22383862"/>
          <p:cNvSpPr/>
          <p:nvPr/>
        </p:nvSpPr>
        <p:spPr>
          <a:xfrm>
            <a:off x="6313715" y="2622075"/>
            <a:ext cx="781050" cy="781050"/>
          </a:xfrm>
          <a:prstGeom prst="oct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03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5" name="深度视觉·原创设计 https://www.docer.com/works?userid=22383862"/>
          <p:cNvSpPr txBox="1"/>
          <p:nvPr/>
        </p:nvSpPr>
        <p:spPr>
          <a:xfrm>
            <a:off x="7228205" y="3726815"/>
            <a:ext cx="3619500" cy="4610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" panose="00020600040101010101" charset="-122"/>
                <a:ea typeface="汉仪正圆" panose="00020600040101010101" charset="-122"/>
                <a:sym typeface="汉仪正圆-55W" panose="00020600040101010101" pitchFamily="18" charset="-122"/>
              </a:rPr>
              <a:t>产品工艺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" panose="00020600040101010101" charset="-122"/>
                <a:ea typeface="汉仪正圆" panose="00020600040101010101" charset="-122"/>
                <a:sym typeface="汉仪正圆-55W" panose="00020600040101010101" pitchFamily="18" charset="-122"/>
              </a:rPr>
              <a:t>对比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汉仪正圆" panose="00020600040101010101" charset="-122"/>
              <a:ea typeface="汉仪正圆" panose="00020600040101010101" charset="-122"/>
              <a:sym typeface="汉仪正圆-55W" panose="00020600040101010101" pitchFamily="18" charset="-122"/>
            </a:endParaRPr>
          </a:p>
        </p:txBody>
      </p:sp>
      <p:sp>
        <p:nvSpPr>
          <p:cNvPr id="17" name="深度视觉·原创设计 https://www.docer.com/works?userid=22383862"/>
          <p:cNvSpPr/>
          <p:nvPr/>
        </p:nvSpPr>
        <p:spPr>
          <a:xfrm>
            <a:off x="6313715" y="3625341"/>
            <a:ext cx="781050" cy="781050"/>
          </a:xfrm>
          <a:prstGeom prst="oct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04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18" name="深度视觉·原创设计 https://www.docer.com/works?userid=22383862"/>
          <p:cNvSpPr txBox="1"/>
          <p:nvPr/>
        </p:nvSpPr>
        <p:spPr>
          <a:xfrm>
            <a:off x="6997065" y="2758440"/>
            <a:ext cx="3619500" cy="5695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汉仪正圆" panose="00020600040101010101" charset="-122"/>
              <a:ea typeface="汉仪正圆" panose="00020600040101010101" charset="-122"/>
              <a:sym typeface="汉仪正圆-55W" panose="00020600040101010101" pitchFamily="18" charset="-122"/>
            </a:endParaRPr>
          </a:p>
        </p:txBody>
      </p:sp>
      <p:sp>
        <p:nvSpPr>
          <p:cNvPr id="20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>
            <a:off x="6313715" y="4602708"/>
            <a:ext cx="781050" cy="781050"/>
          </a:xfrm>
          <a:prstGeom prst="oct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05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>
            <a:off x="6313715" y="5506279"/>
            <a:ext cx="781050" cy="781050"/>
          </a:xfrm>
          <a:prstGeom prst="oct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dirty="0"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06</a:t>
            </a:r>
            <a:endParaRPr lang="zh-CN" altLang="en-US" sz="2400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28205" y="1863090"/>
            <a:ext cx="40176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汉仪正圆 55简" panose="00020600040101010101" charset="-122"/>
                <a:ea typeface="汉仪正圆 55简" panose="00020600040101010101" charset="-122"/>
              </a:rPr>
              <a:t>医用门</a:t>
            </a:r>
            <a:r>
              <a:rPr lang="zh-CN" altLang="en-US" sz="2800">
                <a:latin typeface="汉仪正圆" panose="00020600040101010101" charset="-122"/>
                <a:ea typeface="汉仪正圆" panose="00020600040101010101" charset="-122"/>
              </a:rPr>
              <a:t>产品</a:t>
            </a:r>
            <a:r>
              <a:rPr lang="zh-CN" altLang="en-US" sz="2800">
                <a:latin typeface="汉仪正圆 55简" panose="00020600040101010101" charset="-122"/>
                <a:ea typeface="汉仪正圆 55简" panose="00020600040101010101" charset="-122"/>
              </a:rPr>
              <a:t>分类及特点</a:t>
            </a:r>
            <a:endParaRPr lang="zh-CN" altLang="en-US" sz="2800"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81850" y="466661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汉仪正圆" panose="00020600040101010101" charset="-122"/>
                <a:ea typeface="汉仪正圆" panose="00020600040101010101" charset="-122"/>
              </a:rPr>
              <a:t>门锁</a:t>
            </a:r>
            <a:r>
              <a:rPr lang="zh-CN" altLang="en-US" sz="2800">
                <a:latin typeface="汉仪正圆" panose="00020600040101010101" charset="-122"/>
                <a:ea typeface="汉仪正圆" panose="00020600040101010101" charset="-122"/>
              </a:rPr>
              <a:t>推荐及钥匙说明</a:t>
            </a:r>
            <a:endParaRPr lang="zh-CN" altLang="en-US" sz="2800">
              <a:latin typeface="汉仪正圆" panose="00020600040101010101" charset="-122"/>
              <a:ea typeface="汉仪正圆" panose="0002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28205" y="5583555"/>
            <a:ext cx="4591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汉仪正圆" panose="00020600040101010101" charset="-122"/>
                <a:ea typeface="汉仪正圆" panose="00020600040101010101" charset="-122"/>
              </a:rPr>
              <a:t>获得鲁班奖项目及精品案例</a:t>
            </a:r>
            <a:endParaRPr lang="zh-CN" altLang="en-US" sz="2800">
              <a:latin typeface="汉仪正圆" panose="00020600040101010101" charset="-122"/>
              <a:ea typeface="汉仪正圆" panose="00020600040101010101" charset="-122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" name="深度视觉·原创设计 https://www.docer.com/works?userid=22383862"/>
          <p:cNvSpPr txBox="1"/>
          <p:nvPr/>
        </p:nvSpPr>
        <p:spPr>
          <a:xfrm>
            <a:off x="1489052" y="1660922"/>
            <a:ext cx="4857138" cy="6153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医用门应用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场景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/>
          <p:nvPr/>
        </p:nvSpPr>
        <p:spPr>
          <a:xfrm>
            <a:off x="1494767" y="1040713"/>
            <a:ext cx="2103800" cy="50080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PART 01</a:t>
            </a:r>
            <a:endParaRPr lang="zh-CN" altLang="en-US" sz="28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64285" y="2395855"/>
            <a:ext cx="5081905" cy="28917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 algn="just" fontAlgn="auto">
              <a:lnSpc>
                <a:spcPct val="130000"/>
              </a:lnSpc>
            </a:pPr>
            <a:r>
              <a:rPr lang="zh-CN" altLang="en-US" sz="2000" spc="200">
                <a:uFillTx/>
                <a:latin typeface="方正大黑体_GBK" panose="02010600010101010101" charset="-122"/>
                <a:ea typeface="方正大黑体_GBK" panose="02010600010101010101" charset="-122"/>
                <a:cs typeface="方正大黑体_GBK" panose="02010600010101010101" charset="-122"/>
                <a:sym typeface="+mn-ea"/>
              </a:rPr>
              <a:t>医院场景丰富、需求多样，使用频率高，医用门是医院场所专用定制的门，具有抗菌、耐火、易清洁、绿色环保等特点。主要分为：病房门、诊室门、卫生间门、手术室气密门、防辐射门，传染病房门，防火门等。用于病房区、住院楼、传染病室、</a:t>
            </a:r>
            <a:r>
              <a:rPr lang="en-US" altLang="zh-CN" sz="2000" spc="200">
                <a:uFillTx/>
                <a:latin typeface="方正大黑体_GBK" panose="02010600010101010101" charset="-122"/>
                <a:ea typeface="方正大黑体_GBK" panose="02010600010101010101" charset="-122"/>
                <a:cs typeface="方正大黑体_GBK" panose="02010600010101010101" charset="-122"/>
                <a:sym typeface="+mn-ea"/>
              </a:rPr>
              <a:t>CT/X</a:t>
            </a:r>
            <a:r>
              <a:rPr lang="zh-CN" altLang="en-US" sz="2000" spc="200">
                <a:uFillTx/>
                <a:latin typeface="方正大黑体_GBK" panose="02010600010101010101" charset="-122"/>
                <a:ea typeface="方正大黑体_GBK" panose="02010600010101010101" charset="-122"/>
                <a:cs typeface="方正大黑体_GBK" panose="02010600010101010101" charset="-122"/>
                <a:sym typeface="+mn-ea"/>
              </a:rPr>
              <a:t>光室。</a:t>
            </a:r>
            <a:endParaRPr lang="zh-CN" altLang="en-US" sz="2000" spc="200">
              <a:uFillTx/>
              <a:latin typeface="方正大黑体_GBK" panose="02010600010101010101" charset="-122"/>
              <a:ea typeface="方正大黑体_GBK" panose="02010600010101010101" charset="-122"/>
              <a:cs typeface="方正大黑体_GBK" panose="02010600010101010101" charset="-122"/>
              <a:sym typeface="+mn-ea"/>
            </a:endParaRPr>
          </a:p>
        </p:txBody>
      </p:sp>
      <p:pic>
        <p:nvPicPr>
          <p:cNvPr id="3" name="图片 2" descr="截屏2024-01-18 15.58.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62470" y="478790"/>
            <a:ext cx="4483735" cy="574865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任意多边形 115"/>
          <p:cNvSpPr/>
          <p:nvPr/>
        </p:nvSpPr>
        <p:spPr>
          <a:xfrm>
            <a:off x="2028529" y="1367255"/>
            <a:ext cx="2071611" cy="4142869"/>
          </a:xfrm>
          <a:custGeom>
            <a:avLst/>
            <a:gdLst>
              <a:gd name="connsiteX0" fmla="*/ 0 w 2468160"/>
              <a:gd name="connsiteY0" fmla="*/ 0 h 4937688"/>
              <a:gd name="connsiteX1" fmla="*/ 251709 w 2468160"/>
              <a:gd name="connsiteY1" fmla="*/ 12711 h 4937688"/>
              <a:gd name="connsiteX2" fmla="*/ 2468160 w 2468160"/>
              <a:gd name="connsiteY2" fmla="*/ 2468844 h 4937688"/>
              <a:gd name="connsiteX3" fmla="*/ 251709 w 2468160"/>
              <a:gd name="connsiteY3" fmla="*/ 4924978 h 4937688"/>
              <a:gd name="connsiteX4" fmla="*/ 0 w 2468160"/>
              <a:gd name="connsiteY4" fmla="*/ 4937688 h 4937688"/>
              <a:gd name="connsiteX5" fmla="*/ 0 w 2468160"/>
              <a:gd name="connsiteY5" fmla="*/ 4688120 h 4937688"/>
              <a:gd name="connsiteX6" fmla="*/ 226192 w 2468160"/>
              <a:gd name="connsiteY6" fmla="*/ 4676698 h 4937688"/>
              <a:gd name="connsiteX7" fmla="*/ 2218592 w 2468160"/>
              <a:gd name="connsiteY7" fmla="*/ 2468844 h 4937688"/>
              <a:gd name="connsiteX8" fmla="*/ 226192 w 2468160"/>
              <a:gd name="connsiteY8" fmla="*/ 260990 h 4937688"/>
              <a:gd name="connsiteX9" fmla="*/ 0 w 2468160"/>
              <a:gd name="connsiteY9" fmla="*/ 249569 h 493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8160" h="4937688">
                <a:moveTo>
                  <a:pt x="0" y="0"/>
                </a:moveTo>
                <a:lnTo>
                  <a:pt x="251709" y="12711"/>
                </a:lnTo>
                <a:cubicBezTo>
                  <a:pt x="1496657" y="139142"/>
                  <a:pt x="2468160" y="1190539"/>
                  <a:pt x="2468160" y="2468844"/>
                </a:cubicBezTo>
                <a:cubicBezTo>
                  <a:pt x="2468160" y="3747149"/>
                  <a:pt x="1496657" y="4798546"/>
                  <a:pt x="251709" y="4924978"/>
                </a:cubicBezTo>
                <a:lnTo>
                  <a:pt x="0" y="4937688"/>
                </a:lnTo>
                <a:lnTo>
                  <a:pt x="0" y="4688120"/>
                </a:lnTo>
                <a:lnTo>
                  <a:pt x="226192" y="4676698"/>
                </a:lnTo>
                <a:cubicBezTo>
                  <a:pt x="1345293" y="4563047"/>
                  <a:pt x="2218592" y="3617931"/>
                  <a:pt x="2218592" y="2468844"/>
                </a:cubicBezTo>
                <a:cubicBezTo>
                  <a:pt x="2218592" y="1319758"/>
                  <a:pt x="1345293" y="374641"/>
                  <a:pt x="226192" y="260990"/>
                </a:cubicBezTo>
                <a:lnTo>
                  <a:pt x="0" y="24956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innerShdw blurRad="762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endParaRPr lang="zh-CN" altLang="en-US" sz="2400">
              <a:solidFill>
                <a:srgbClr val="0070C0"/>
              </a:solidFill>
            </a:endParaRPr>
          </a:p>
        </p:txBody>
      </p:sp>
      <p:grpSp>
        <p:nvGrpSpPr>
          <p:cNvPr id="186" name="组合 185"/>
          <p:cNvGrpSpPr/>
          <p:nvPr/>
        </p:nvGrpSpPr>
        <p:grpSpPr>
          <a:xfrm>
            <a:off x="1953516" y="1028733"/>
            <a:ext cx="1143205" cy="1295259"/>
            <a:chOff x="1953260" y="1414909"/>
            <a:chExt cx="1143056" cy="1295559"/>
          </a:xfrm>
        </p:grpSpPr>
        <p:grpSp>
          <p:nvGrpSpPr>
            <p:cNvPr id="187" name="组合 186"/>
            <p:cNvGrpSpPr/>
            <p:nvPr/>
          </p:nvGrpSpPr>
          <p:grpSpPr>
            <a:xfrm>
              <a:off x="1982184" y="1414909"/>
              <a:ext cx="1114132" cy="1295559"/>
              <a:chOff x="3295850" y="2065379"/>
              <a:chExt cx="3592274" cy="4177307"/>
            </a:xfrm>
          </p:grpSpPr>
          <p:sp>
            <p:nvSpPr>
              <p:cNvPr id="189" name="圆角矩形 188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190" name="Freeform 5"/>
              <p:cNvSpPr/>
              <p:nvPr/>
            </p:nvSpPr>
            <p:spPr bwMode="auto">
              <a:xfrm rot="10800000">
                <a:off x="3295850" y="2263220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191" name="圆角矩形 190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192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88" name="文本框 88"/>
            <p:cNvSpPr txBox="1"/>
            <p:nvPr/>
          </p:nvSpPr>
          <p:spPr>
            <a:xfrm>
              <a:off x="1953260" y="1588201"/>
              <a:ext cx="876300" cy="522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0070C0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rgbClr val="0070C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1925671" y="5011129"/>
            <a:ext cx="1143204" cy="1295259"/>
            <a:chOff x="1925418" y="5398225"/>
            <a:chExt cx="1143055" cy="1295559"/>
          </a:xfrm>
        </p:grpSpPr>
        <p:grpSp>
          <p:nvGrpSpPr>
            <p:cNvPr id="194" name="组合 193"/>
            <p:cNvGrpSpPr/>
            <p:nvPr/>
          </p:nvGrpSpPr>
          <p:grpSpPr>
            <a:xfrm>
              <a:off x="1954341" y="5398225"/>
              <a:ext cx="1114132" cy="1295559"/>
              <a:chOff x="3295850" y="2065379"/>
              <a:chExt cx="3592274" cy="4177307"/>
            </a:xfrm>
          </p:grpSpPr>
          <p:sp>
            <p:nvSpPr>
              <p:cNvPr id="196" name="圆角矩形 195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197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198" name="圆角矩形 197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199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95" name="文本框 89"/>
            <p:cNvSpPr txBox="1"/>
            <p:nvPr/>
          </p:nvSpPr>
          <p:spPr>
            <a:xfrm>
              <a:off x="1925418" y="5561329"/>
              <a:ext cx="876300" cy="522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0070C0"/>
                  </a:solidFill>
                  <a:latin typeface="Impact" panose="020B0806030902050204" pitchFamily="34" charset="0"/>
                </a:rPr>
                <a:t>05</a:t>
              </a:r>
              <a:endParaRPr lang="zh-CN" altLang="en-US" sz="2800" dirty="0">
                <a:solidFill>
                  <a:srgbClr val="0070C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3123033" y="4021885"/>
            <a:ext cx="1146641" cy="1295259"/>
            <a:chOff x="3122624" y="4408754"/>
            <a:chExt cx="1146492" cy="1295559"/>
          </a:xfrm>
        </p:grpSpPr>
        <p:grpSp>
          <p:nvGrpSpPr>
            <p:cNvPr id="201" name="组合 200"/>
            <p:cNvGrpSpPr/>
            <p:nvPr/>
          </p:nvGrpSpPr>
          <p:grpSpPr>
            <a:xfrm>
              <a:off x="3154984" y="4408754"/>
              <a:ext cx="1114132" cy="1295559"/>
              <a:chOff x="3295850" y="2065379"/>
              <a:chExt cx="3592274" cy="4177307"/>
            </a:xfrm>
          </p:grpSpPr>
          <p:sp>
            <p:nvSpPr>
              <p:cNvPr id="203" name="圆角矩形 202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204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205" name="圆角矩形 204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206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02" name="文本框 90"/>
            <p:cNvSpPr txBox="1"/>
            <p:nvPr/>
          </p:nvSpPr>
          <p:spPr>
            <a:xfrm>
              <a:off x="3122624" y="4575486"/>
              <a:ext cx="876301" cy="522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0070C0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rgbClr val="0070C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07" name="组合 206"/>
          <p:cNvGrpSpPr/>
          <p:nvPr/>
        </p:nvGrpSpPr>
        <p:grpSpPr>
          <a:xfrm>
            <a:off x="3123031" y="2019257"/>
            <a:ext cx="1128091" cy="1295259"/>
            <a:chOff x="3122624" y="2405662"/>
            <a:chExt cx="1127943" cy="1295559"/>
          </a:xfrm>
        </p:grpSpPr>
        <p:grpSp>
          <p:nvGrpSpPr>
            <p:cNvPr id="208" name="组合 207"/>
            <p:cNvGrpSpPr/>
            <p:nvPr/>
          </p:nvGrpSpPr>
          <p:grpSpPr>
            <a:xfrm>
              <a:off x="3136435" y="2405662"/>
              <a:ext cx="1114132" cy="1295559"/>
              <a:chOff x="3295850" y="2065379"/>
              <a:chExt cx="3592274" cy="4177307"/>
            </a:xfrm>
          </p:grpSpPr>
          <p:sp>
            <p:nvSpPr>
              <p:cNvPr id="210" name="圆角矩形 209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211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212" name="圆角矩形 211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213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09" name="文本框 91"/>
            <p:cNvSpPr txBox="1"/>
            <p:nvPr/>
          </p:nvSpPr>
          <p:spPr>
            <a:xfrm>
              <a:off x="3122624" y="2571384"/>
              <a:ext cx="876300" cy="522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0070C0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rgbClr val="0070C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14" name="组合 213"/>
          <p:cNvGrpSpPr/>
          <p:nvPr/>
        </p:nvGrpSpPr>
        <p:grpSpPr>
          <a:xfrm>
            <a:off x="3578387" y="3006781"/>
            <a:ext cx="1137615" cy="1295259"/>
            <a:chOff x="3577919" y="3393414"/>
            <a:chExt cx="1137467" cy="1295559"/>
          </a:xfrm>
        </p:grpSpPr>
        <p:grpSp>
          <p:nvGrpSpPr>
            <p:cNvPr id="215" name="组合 214"/>
            <p:cNvGrpSpPr/>
            <p:nvPr/>
          </p:nvGrpSpPr>
          <p:grpSpPr>
            <a:xfrm>
              <a:off x="3601254" y="3393414"/>
              <a:ext cx="1114132" cy="1295559"/>
              <a:chOff x="3295850" y="2065379"/>
              <a:chExt cx="3592274" cy="4177307"/>
            </a:xfrm>
          </p:grpSpPr>
          <p:sp>
            <p:nvSpPr>
              <p:cNvPr id="217" name="圆角矩形 216"/>
              <p:cNvSpPr/>
              <p:nvPr/>
            </p:nvSpPr>
            <p:spPr>
              <a:xfrm rot="2760000">
                <a:off x="3283362" y="2637924"/>
                <a:ext cx="4177307" cy="3032217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/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218" name="Freeform 5"/>
              <p:cNvSpPr/>
              <p:nvPr/>
            </p:nvSpPr>
            <p:spPr bwMode="auto">
              <a:xfrm rot="10800000">
                <a:off x="3295850" y="2263222"/>
                <a:ext cx="2643765" cy="2343151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203200" dist="63500" dir="2700000" algn="tl" rotWithShape="0">
                  <a:prstClr val="black">
                    <a:alpha val="32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219" name="圆角矩形 218"/>
              <p:cNvSpPr/>
              <p:nvPr/>
            </p:nvSpPr>
            <p:spPr>
              <a:xfrm rot="2760000">
                <a:off x="3499201" y="2940762"/>
                <a:ext cx="3639373" cy="2369532"/>
              </a:xfrm>
              <a:prstGeom prst="roundRect">
                <a:avLst>
                  <a:gd name="adj" fmla="val 47577"/>
                </a:avLst>
              </a:prstGeom>
              <a:gradFill>
                <a:gsLst>
                  <a:gs pos="0">
                    <a:schemeClr val="tx1">
                      <a:alpha val="66000"/>
                    </a:schemeClr>
                  </a:gs>
                  <a:gs pos="100000">
                    <a:srgbClr val="E8E8E8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0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60000">
                    <a:srgbClr val="ECECEC"/>
                  </a:gs>
                  <a:gs pos="100000">
                    <a:srgbClr val="D1D1D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152400" dist="38100" dir="2700000" algn="tl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16" name="文本框 92"/>
            <p:cNvSpPr txBox="1"/>
            <p:nvPr/>
          </p:nvSpPr>
          <p:spPr>
            <a:xfrm>
              <a:off x="3577919" y="3560637"/>
              <a:ext cx="876300" cy="522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0070C0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rgbClr val="0070C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21" name="组合 220"/>
          <p:cNvGrpSpPr/>
          <p:nvPr/>
        </p:nvGrpSpPr>
        <p:grpSpPr>
          <a:xfrm>
            <a:off x="767996" y="2489507"/>
            <a:ext cx="2142717" cy="1898363"/>
            <a:chOff x="1082221" y="2876021"/>
            <a:chExt cx="2142438" cy="1898802"/>
          </a:xfrm>
        </p:grpSpPr>
        <p:sp>
          <p:nvSpPr>
            <p:cNvPr id="222" name="Freeform 5"/>
            <p:cNvSpPr/>
            <p:nvPr/>
          </p:nvSpPr>
          <p:spPr bwMode="auto">
            <a:xfrm rot="10800000">
              <a:off x="1082221" y="2876021"/>
              <a:ext cx="2142438" cy="189880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0070C0"/>
                </a:solidFill>
              </a:endParaRPr>
            </a:p>
          </p:txBody>
        </p:sp>
        <p:sp>
          <p:nvSpPr>
            <p:cNvPr id="224" name="文本框 116"/>
            <p:cNvSpPr txBox="1"/>
            <p:nvPr/>
          </p:nvSpPr>
          <p:spPr>
            <a:xfrm>
              <a:off x="1229442" y="3007501"/>
              <a:ext cx="1795689" cy="1404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zh-CN" sz="4265" b="1" dirty="0">
                  <a:solidFill>
                    <a:srgbClr val="0070C0"/>
                  </a:solidFill>
                  <a:effectLst>
                    <a:innerShdw blurRad="38100" dist="50800" dir="13500000">
                      <a:prstClr val="black">
                        <a:alpha val="60000"/>
                      </a:prstClr>
                    </a:innerShdw>
                  </a:effectLst>
                  <a:latin typeface="微软雅黑" charset="-122"/>
                  <a:ea typeface="微软雅黑" charset="-122"/>
                </a:rPr>
                <a:t>公司产品</a:t>
              </a:r>
              <a:endParaRPr lang="zh-CN" altLang="zh-CN" sz="4265" b="1" dirty="0">
                <a:solidFill>
                  <a:srgbClr val="0070C0"/>
                </a:solidFill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微软雅黑" charset="-122"/>
                <a:ea typeface="微软雅黑" charset="-122"/>
              </a:endParaRPr>
            </a:p>
          </p:txBody>
        </p:sp>
      </p:grpSp>
      <p:grpSp>
        <p:nvGrpSpPr>
          <p:cNvPr id="227" name="组合 226"/>
          <p:cNvGrpSpPr/>
          <p:nvPr/>
        </p:nvGrpSpPr>
        <p:grpSpPr>
          <a:xfrm>
            <a:off x="2774672" y="1090032"/>
            <a:ext cx="7973867" cy="699148"/>
            <a:chOff x="2047984" y="843558"/>
            <a:chExt cx="5980400" cy="524361"/>
          </a:xfrm>
        </p:grpSpPr>
        <p:grpSp>
          <p:nvGrpSpPr>
            <p:cNvPr id="128" name="组合 127"/>
            <p:cNvGrpSpPr/>
            <p:nvPr/>
          </p:nvGrpSpPr>
          <p:grpSpPr>
            <a:xfrm>
              <a:off x="2047984" y="1055046"/>
              <a:ext cx="2334087" cy="82258"/>
              <a:chOff x="3904783" y="1674310"/>
              <a:chExt cx="3519256" cy="109703"/>
            </a:xfrm>
          </p:grpSpPr>
          <p:cxnSp>
            <p:nvCxnSpPr>
              <p:cNvPr id="134" name="直接连接符 133"/>
              <p:cNvCxnSpPr/>
              <p:nvPr/>
            </p:nvCxnSpPr>
            <p:spPr>
              <a:xfrm flipV="1">
                <a:off x="3904783" y="1718973"/>
                <a:ext cx="3402797" cy="10188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椭圆 134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25" name="圆角矩形 224"/>
            <p:cNvSpPr/>
            <p:nvPr/>
          </p:nvSpPr>
          <p:spPr>
            <a:xfrm>
              <a:off x="4454434" y="843558"/>
              <a:ext cx="3573950" cy="524361"/>
            </a:xfrm>
            <a:prstGeom prst="roundRect">
              <a:avLst/>
            </a:prstGeom>
            <a:gradFill>
              <a:gsLst>
                <a:gs pos="100000">
                  <a:srgbClr val="D9D9D9"/>
                </a:gs>
                <a:gs pos="73000">
                  <a:srgbClr val="ECECEC"/>
                </a:gs>
                <a:gs pos="3000">
                  <a:schemeClr val="bg1"/>
                </a:gs>
              </a:gsLst>
              <a:lin ang="2700000" scaled="0"/>
            </a:gradFill>
            <a:ln w="2222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127000" dist="50800" dir="27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 b="0">
                <a:solidFill>
                  <a:srgbClr val="0070C0"/>
                </a:solidFill>
              </a:endParaRPr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4603192" y="911970"/>
              <a:ext cx="3275653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0070C0"/>
                  </a:solidFill>
                  <a:latin typeface="微软雅黑" charset="-122"/>
                  <a:ea typeface="微软雅黑" charset="-122"/>
                </a:rPr>
                <a:t>病房门、医生办室内门</a:t>
              </a:r>
              <a:endParaRPr lang="zh-CN" altLang="en-US" sz="2400" b="1">
                <a:solidFill>
                  <a:srgbClr val="0070C0"/>
                </a:solidFill>
                <a:latin typeface="微软雅黑" charset="-122"/>
                <a:ea typeface="微软雅黑" charset="-122"/>
              </a:endParaRPr>
            </a:p>
          </p:txBody>
        </p:sp>
      </p:grpSp>
      <p:grpSp>
        <p:nvGrpSpPr>
          <p:cNvPr id="230" name="组合 229"/>
          <p:cNvGrpSpPr/>
          <p:nvPr/>
        </p:nvGrpSpPr>
        <p:grpSpPr>
          <a:xfrm>
            <a:off x="3831303" y="2163548"/>
            <a:ext cx="6917427" cy="699148"/>
            <a:chOff x="2873477" y="1622660"/>
            <a:chExt cx="5188070" cy="524361"/>
          </a:xfrm>
        </p:grpSpPr>
        <p:grpSp>
          <p:nvGrpSpPr>
            <p:cNvPr id="137" name="组合 136"/>
            <p:cNvGrpSpPr/>
            <p:nvPr/>
          </p:nvGrpSpPr>
          <p:grpSpPr>
            <a:xfrm>
              <a:off x="2873477" y="1802583"/>
              <a:ext cx="1508594" cy="82258"/>
              <a:chOff x="5149433" y="1674310"/>
              <a:chExt cx="2274606" cy="109703"/>
            </a:xfrm>
          </p:grpSpPr>
          <p:cxnSp>
            <p:nvCxnSpPr>
              <p:cNvPr id="143" name="直接连接符 142"/>
              <p:cNvCxnSpPr/>
              <p:nvPr/>
            </p:nvCxnSpPr>
            <p:spPr>
              <a:xfrm flipV="1">
                <a:off x="5149433" y="1718973"/>
                <a:ext cx="2158147" cy="6462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椭圆 143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28" name="圆角矩形 227"/>
            <p:cNvSpPr/>
            <p:nvPr/>
          </p:nvSpPr>
          <p:spPr>
            <a:xfrm>
              <a:off x="4487597" y="1622660"/>
              <a:ext cx="3573950" cy="524361"/>
            </a:xfrm>
            <a:prstGeom prst="roundRect">
              <a:avLst/>
            </a:prstGeom>
            <a:gradFill>
              <a:gsLst>
                <a:gs pos="100000">
                  <a:srgbClr val="D9D9D9"/>
                </a:gs>
                <a:gs pos="73000">
                  <a:srgbClr val="ECECEC"/>
                </a:gs>
                <a:gs pos="3000">
                  <a:schemeClr val="bg1"/>
                </a:gs>
              </a:gsLst>
              <a:lin ang="2700000" scaled="0"/>
            </a:gradFill>
            <a:ln w="2222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127000" dist="50800" dir="27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 b="0">
                <a:solidFill>
                  <a:srgbClr val="0070C0"/>
                </a:solidFill>
              </a:endParaRPr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4608883" y="1662125"/>
              <a:ext cx="3275653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0070C0"/>
                  </a:solidFill>
                  <a:latin typeface="微软雅黑" charset="-122"/>
                  <a:ea typeface="微软雅黑" charset="-122"/>
                  <a:sym typeface="+mn-ea"/>
                </a:rPr>
                <a:t>缓冲室门、医用自动门</a:t>
              </a:r>
              <a:endParaRPr lang="zh-CN" altLang="en-US" sz="2400" b="1">
                <a:solidFill>
                  <a:srgbClr val="0070C0"/>
                </a:solidFill>
                <a:latin typeface="微软雅黑" charset="-122"/>
                <a:ea typeface="微软雅黑" charset="-122"/>
                <a:sym typeface="+mn-ea"/>
              </a:endParaRPr>
            </a:p>
          </p:txBody>
        </p:sp>
      </p:grpSp>
      <p:grpSp>
        <p:nvGrpSpPr>
          <p:cNvPr id="233" name="组合 232"/>
          <p:cNvGrpSpPr/>
          <p:nvPr/>
        </p:nvGrpSpPr>
        <p:grpSpPr>
          <a:xfrm>
            <a:off x="4235213" y="3100856"/>
            <a:ext cx="6525992" cy="699148"/>
            <a:chOff x="3176410" y="2325641"/>
            <a:chExt cx="4894494" cy="524361"/>
          </a:xfrm>
        </p:grpSpPr>
        <p:grpSp>
          <p:nvGrpSpPr>
            <p:cNvPr id="146" name="组合 145"/>
            <p:cNvGrpSpPr/>
            <p:nvPr/>
          </p:nvGrpSpPr>
          <p:grpSpPr>
            <a:xfrm>
              <a:off x="3176410" y="2550119"/>
              <a:ext cx="1205664" cy="82258"/>
              <a:chOff x="5606181" y="1674310"/>
              <a:chExt cx="1817858" cy="109703"/>
            </a:xfrm>
          </p:grpSpPr>
          <p:cxnSp>
            <p:nvCxnSpPr>
              <p:cNvPr id="155" name="直接连接符 154"/>
              <p:cNvCxnSpPr/>
              <p:nvPr/>
            </p:nvCxnSpPr>
            <p:spPr>
              <a:xfrm flipV="1">
                <a:off x="5606181" y="1718973"/>
                <a:ext cx="1701399" cy="509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椭圆 155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31" name="圆角矩形 230"/>
            <p:cNvSpPr/>
            <p:nvPr/>
          </p:nvSpPr>
          <p:spPr>
            <a:xfrm>
              <a:off x="4496954" y="2325641"/>
              <a:ext cx="3573950" cy="524361"/>
            </a:xfrm>
            <a:prstGeom prst="roundRect">
              <a:avLst/>
            </a:prstGeom>
            <a:gradFill>
              <a:gsLst>
                <a:gs pos="100000">
                  <a:srgbClr val="D9D9D9"/>
                </a:gs>
                <a:gs pos="73000">
                  <a:srgbClr val="ECECEC"/>
                </a:gs>
                <a:gs pos="3000">
                  <a:schemeClr val="bg1"/>
                </a:gs>
              </a:gsLst>
              <a:lin ang="2700000" scaled="0"/>
            </a:gradFill>
            <a:ln w="2222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127000" dist="50800" dir="27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 b="0">
                <a:solidFill>
                  <a:srgbClr val="0070C0"/>
                </a:solidFill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4553725" y="2389236"/>
              <a:ext cx="3461385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0070C0"/>
                  </a:solidFill>
                  <a:latin typeface="微软雅黑" charset="-122"/>
                  <a:ea typeface="微软雅黑" charset="-122"/>
                  <a:sym typeface="+mn-ea"/>
                </a:rPr>
                <a:t>防辐射气密自动门、医用气密门</a:t>
              </a:r>
              <a:endParaRPr lang="zh-CN" altLang="en-US" sz="2400" b="1">
                <a:solidFill>
                  <a:srgbClr val="0070C0"/>
                </a:solidFill>
                <a:latin typeface="微软雅黑" charset="-122"/>
                <a:ea typeface="微软雅黑" charset="-122"/>
                <a:sym typeface="+mn-ea"/>
              </a:endParaRPr>
            </a:p>
          </p:txBody>
        </p:sp>
      </p:grpSp>
      <p:grpSp>
        <p:nvGrpSpPr>
          <p:cNvPr id="236" name="组合 235"/>
          <p:cNvGrpSpPr/>
          <p:nvPr/>
        </p:nvGrpSpPr>
        <p:grpSpPr>
          <a:xfrm>
            <a:off x="3863397" y="4056376"/>
            <a:ext cx="6897808" cy="699148"/>
            <a:chOff x="2897548" y="3042281"/>
            <a:chExt cx="5173356" cy="524361"/>
          </a:xfrm>
        </p:grpSpPr>
        <p:grpSp>
          <p:nvGrpSpPr>
            <p:cNvPr id="158" name="组合 157"/>
            <p:cNvGrpSpPr/>
            <p:nvPr/>
          </p:nvGrpSpPr>
          <p:grpSpPr>
            <a:xfrm>
              <a:off x="2897548" y="3297655"/>
              <a:ext cx="1484526" cy="82258"/>
              <a:chOff x="5185725" y="1674310"/>
              <a:chExt cx="2238314" cy="109703"/>
            </a:xfrm>
          </p:grpSpPr>
          <p:cxnSp>
            <p:nvCxnSpPr>
              <p:cNvPr id="177" name="直接连接符 176"/>
              <p:cNvCxnSpPr/>
              <p:nvPr/>
            </p:nvCxnSpPr>
            <p:spPr>
              <a:xfrm>
                <a:off x="5185725" y="1718973"/>
                <a:ext cx="2121855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8" name="椭圆 177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34" name="圆角矩形 233"/>
            <p:cNvSpPr/>
            <p:nvPr/>
          </p:nvSpPr>
          <p:spPr>
            <a:xfrm>
              <a:off x="4496954" y="3042281"/>
              <a:ext cx="3573950" cy="524361"/>
            </a:xfrm>
            <a:prstGeom prst="roundRect">
              <a:avLst/>
            </a:prstGeom>
            <a:gradFill>
              <a:gsLst>
                <a:gs pos="100000">
                  <a:srgbClr val="D9D9D9"/>
                </a:gs>
                <a:gs pos="73000">
                  <a:srgbClr val="ECECEC"/>
                </a:gs>
                <a:gs pos="3000">
                  <a:schemeClr val="bg1"/>
                </a:gs>
              </a:gsLst>
              <a:lin ang="2700000" scaled="0"/>
            </a:gradFill>
            <a:ln w="2222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127000" dist="50800" dir="27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 b="0">
                <a:solidFill>
                  <a:srgbClr val="0070C0"/>
                </a:solidFill>
              </a:endParaRPr>
            </a:p>
          </p:txBody>
        </p:sp>
        <p:sp>
          <p:nvSpPr>
            <p:cNvPr id="235" name="TextBox 234"/>
            <p:cNvSpPr txBox="1"/>
            <p:nvPr/>
          </p:nvSpPr>
          <p:spPr>
            <a:xfrm>
              <a:off x="4608715" y="3120481"/>
              <a:ext cx="3275653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0070C0"/>
                  </a:solidFill>
                  <a:latin typeface="微软雅黑" charset="-122"/>
                  <a:ea typeface="微软雅黑" charset="-122"/>
                  <a:sym typeface="+mn-ea"/>
                </a:rPr>
                <a:t>传染病房门、储藏室门</a:t>
              </a:r>
              <a:endParaRPr lang="zh-CN" altLang="en-US" sz="2400" b="1">
                <a:solidFill>
                  <a:srgbClr val="0070C0"/>
                </a:solidFill>
                <a:latin typeface="微软雅黑" charset="-122"/>
                <a:ea typeface="微软雅黑" charset="-122"/>
                <a:sym typeface="+mn-ea"/>
              </a:endParaRPr>
            </a:p>
          </p:txBody>
        </p:sp>
      </p:grpSp>
      <p:grpSp>
        <p:nvGrpSpPr>
          <p:cNvPr id="239" name="组合 238"/>
          <p:cNvGrpSpPr/>
          <p:nvPr/>
        </p:nvGrpSpPr>
        <p:grpSpPr>
          <a:xfrm>
            <a:off x="2846475" y="5083408"/>
            <a:ext cx="7914732" cy="699148"/>
            <a:chOff x="2134855" y="3812555"/>
            <a:chExt cx="5936049" cy="524361"/>
          </a:xfrm>
        </p:grpSpPr>
        <p:grpSp>
          <p:nvGrpSpPr>
            <p:cNvPr id="180" name="组合 179"/>
            <p:cNvGrpSpPr/>
            <p:nvPr/>
          </p:nvGrpSpPr>
          <p:grpSpPr>
            <a:xfrm>
              <a:off x="2134855" y="4045192"/>
              <a:ext cx="2247216" cy="82258"/>
              <a:chOff x="4035765" y="1674310"/>
              <a:chExt cx="3388274" cy="109703"/>
            </a:xfrm>
          </p:grpSpPr>
          <p:cxnSp>
            <p:nvCxnSpPr>
              <p:cNvPr id="184" name="直接连接符 183"/>
              <p:cNvCxnSpPr>
                <a:stCxn id="198" idx="0"/>
                <a:endCxn id="185" idx="2"/>
              </p:cNvCxnSpPr>
              <p:nvPr/>
            </p:nvCxnSpPr>
            <p:spPr>
              <a:xfrm>
                <a:off x="4035765" y="1675335"/>
                <a:ext cx="3278571" cy="53827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5" name="椭圆 184"/>
              <p:cNvSpPr/>
              <p:nvPr/>
            </p:nvSpPr>
            <p:spPr>
              <a:xfrm>
                <a:off x="7314336" y="1674310"/>
                <a:ext cx="109703" cy="10970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237" name="圆角矩形 236"/>
            <p:cNvSpPr/>
            <p:nvPr/>
          </p:nvSpPr>
          <p:spPr>
            <a:xfrm>
              <a:off x="4496954" y="3812555"/>
              <a:ext cx="3573950" cy="524361"/>
            </a:xfrm>
            <a:prstGeom prst="roundRect">
              <a:avLst/>
            </a:prstGeom>
            <a:gradFill>
              <a:gsLst>
                <a:gs pos="100000">
                  <a:srgbClr val="D9D9D9"/>
                </a:gs>
                <a:gs pos="73000">
                  <a:srgbClr val="ECECEC"/>
                </a:gs>
                <a:gs pos="3000">
                  <a:schemeClr val="bg1"/>
                </a:gs>
              </a:gsLst>
              <a:lin ang="2700000" scaled="0"/>
            </a:gradFill>
            <a:ln w="2222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127000" dist="50800" dir="27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CN" altLang="en-US" sz="2400" b="0">
                <a:solidFill>
                  <a:srgbClr val="0070C0"/>
                </a:solidFill>
              </a:endParaRPr>
            </a:p>
          </p:txBody>
        </p:sp>
        <p:sp>
          <p:nvSpPr>
            <p:cNvPr id="238" name="TextBox 237"/>
            <p:cNvSpPr txBox="1"/>
            <p:nvPr/>
          </p:nvSpPr>
          <p:spPr>
            <a:xfrm>
              <a:off x="4608715" y="3882500"/>
              <a:ext cx="3275653" cy="3452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>
                  <a:solidFill>
                    <a:srgbClr val="0070C0"/>
                  </a:solidFill>
                  <a:latin typeface="微软雅黑" charset="-122"/>
                  <a:ea typeface="微软雅黑" charset="-122"/>
                  <a:sym typeface="+mn-ea"/>
                </a:rPr>
                <a:t>卫生间无阻碍门</a:t>
              </a:r>
              <a:endParaRPr lang="zh-CN" altLang="en-US" sz="2400" b="1">
                <a:solidFill>
                  <a:srgbClr val="0070C0"/>
                </a:solidFill>
                <a:latin typeface="微软雅黑" charset="-122"/>
                <a:ea typeface="微软雅黑" charset="-122"/>
                <a:sym typeface="+mn-ea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802255" y="448945"/>
            <a:ext cx="3007995" cy="641350"/>
          </a:xfrm>
          <a:prstGeom prst="rect">
            <a:avLst/>
          </a:prstGeom>
          <a:noFill/>
        </p:spPr>
        <p:txBody>
          <a:bodyPr wrap="none" lIns="121904" tIns="60952" rIns="121904" bIns="60952" rtlCol="0">
            <a:noAutofit/>
          </a:bodyPr>
          <a:p>
            <a:pPr algn="r"/>
            <a:r>
              <a:rPr lang="zh-CN" altLang="en-US" sz="4000" b="1" dirty="0">
                <a:solidFill>
                  <a:schemeClr val="tx1"/>
                </a:solidFill>
                <a:latin typeface="汉仪正圆 55简" panose="00020600040101010101" charset="-122"/>
                <a:ea typeface="汉仪正圆 55简" panose="00020600040101010101" charset="-122"/>
              </a:rPr>
              <a:t>医用门分类</a:t>
            </a:r>
            <a:endParaRPr lang="zh-CN" altLang="en-US" sz="4000" b="1" dirty="0">
              <a:solidFill>
                <a:schemeClr val="tx1"/>
              </a:solidFill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>
            <a:off x="726417" y="505408"/>
            <a:ext cx="2103800" cy="50080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PART 02</a:t>
            </a:r>
            <a:endParaRPr lang="zh-CN" altLang="en-US" sz="28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5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  <p:transition spd="slow">
    <p:cover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5" presetClass="entr" presetSubtype="0" fill="hold" grpId="0" nodeType="click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40"/>
                                </p:stCondLst>
                                <p:childTnLst>
                                  <p:par>
                                    <p:cTn id="12" presetID="2" presetClass="entr" presetSubtype="8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40"/>
                                </p:stCondLst>
                                <p:childTnLst>
                                  <p:par>
                                    <p:cTn id="1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4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5859 0.24167 L -1.25E-6 -4.44444E-6 " pathEditMode="relative" rAng="0" ptsTypes="AA">
                                          <p:cBhvr>
                                            <p:cTn id="26" dur="10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30" y="-120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5312 0.0973115 L -3.75e-06 0.00148259 " pathEditMode="relative" rAng="0" ptsTypes="AA">
                                          <p:cBhvr>
                                            <p:cTn id="31" dur="1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7" y="-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828 -0.03611 L -4.16667E-6 -1.85185E-6 " pathEditMode="relative" rAng="0" ptsTypes="AA">
                                          <p:cBhvr>
                                            <p:cTn id="36" dur="10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414" y="1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5157 -0.18611 L 5E-6 1.48148E-6 " pathEditMode="relative" rAng="0" ptsTypes="AA">
                                          <p:cBhvr>
                                            <p:cTn id="41" dur="10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78" y="93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5625 -0.33194 L 2.29167E-6 -1.48148E-6 " pathEditMode="relative" rAng="0" ptsTypes="AA">
                                          <p:cBhvr>
                                            <p:cTn id="46" dur="1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12" y="1659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40"/>
                                </p:stCondLst>
                                <p:childTnLst>
                                  <p:par>
                                    <p:cTn id="48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40"/>
                                </p:stCondLst>
                                <p:childTnLst>
                                  <p:par>
                                    <p:cTn id="55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540"/>
                                </p:stCondLst>
                                <p:childTnLst>
                                  <p:par>
                                    <p:cTn id="62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040"/>
                                </p:stCondLst>
                                <p:childTnLst>
                                  <p:par>
                                    <p:cTn id="69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540"/>
                                </p:stCondLst>
                                <p:childTnLst>
                                  <p:par>
                                    <p:cTn id="76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6" grpId="0" bldLvl="0" animBg="1"/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5" presetClass="entr" presetSubtype="0" fill="hold" grpId="0" nodeType="click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40"/>
                                </p:stCondLst>
                                <p:childTnLst>
                                  <p:par>
                                    <p:cTn id="12" presetID="2" presetClass="entr" presetSubtype="8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2040"/>
                                </p:stCondLst>
                                <p:childTnLst>
                                  <p:par>
                                    <p:cTn id="17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4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5859 0.24167 L -1.25E-6 -4.44444E-6 " pathEditMode="relative" rAng="0" ptsTypes="AA">
                                          <p:cBhvr>
                                            <p:cTn id="26" dur="10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30" y="-1208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2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5312 0.0973115 L -3.75e-06 0.00148259 " pathEditMode="relative" rAng="0" ptsTypes="AA">
                                          <p:cBhvr>
                                            <p:cTn id="31" dur="1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7" y="-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2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828 -0.03611 L -4.16667E-6 -1.85185E-6 " pathEditMode="relative" rAng="0" ptsTypes="AA">
                                          <p:cBhvr>
                                            <p:cTn id="36" dur="10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414" y="1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5157 -0.18611 L 5E-6 1.48148E-6 " pathEditMode="relative" rAng="0" ptsTypes="AA">
                                          <p:cBhvr>
                                            <p:cTn id="41" dur="10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578" y="93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5625 -0.33194 L 2.29167E-6 -1.48148E-6 " pathEditMode="relative" rAng="0" ptsTypes="AA">
                                          <p:cBhvr>
                                            <p:cTn id="46" dur="1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12" y="16597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540"/>
                                </p:stCondLst>
                                <p:childTnLst>
                                  <p:par>
                                    <p:cTn id="48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40"/>
                                </p:stCondLst>
                                <p:childTnLst>
                                  <p:par>
                                    <p:cTn id="55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4540"/>
                                </p:stCondLst>
                                <p:childTnLst>
                                  <p:par>
                                    <p:cTn id="62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040"/>
                                </p:stCondLst>
                                <p:childTnLst>
                                  <p:par>
                                    <p:cTn id="69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540"/>
                                </p:stCondLst>
                                <p:childTnLst>
                                  <p:par>
                                    <p:cTn id="76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6" grpId="0" bldLvl="0" animBg="1"/>
          <p:bldP spid="14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6480" y="555625"/>
            <a:ext cx="2837815" cy="528955"/>
          </a:xfrm>
        </p:spPr>
        <p:txBody>
          <a:bodyPr>
            <a:normAutofit fontScale="90000"/>
          </a:bodyPr>
          <a:p>
            <a:r>
              <a:rPr lang="zh-CN" altLang="en-US" b="1">
                <a:latin typeface="汉仪正圆 55简" panose="00020600040101010101" charset="-122"/>
                <a:ea typeface="汉仪正圆 55简" panose="00020600040101010101" charset="-122"/>
              </a:rPr>
              <a:t>医用门特点</a:t>
            </a:r>
            <a:endParaRPr lang="zh-CN" altLang="en-US" b="1"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01675" y="1075690"/>
            <a:ext cx="10723245" cy="5412740"/>
          </a:xfrm>
          <a:prstGeom prst="rect">
            <a:avLst/>
          </a:prstGeom>
        </p:spPr>
      </p:pic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深度视觉·原创设计 https://www.docer.com/works?userid=22383862"/>
          <p:cNvSpPr/>
          <p:nvPr/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1" name="深度视觉·原创设计 https://www.docer.com/works?userid=22383862"/>
          <p:cNvSpPr/>
          <p:nvPr/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>
            <a:off x="726417" y="505408"/>
            <a:ext cx="2103800" cy="50080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PART 03</a:t>
            </a:r>
            <a:endParaRPr lang="zh-CN" altLang="en-US" sz="28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934335" y="402590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钢制</a:t>
            </a:r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医用门</a:t>
            </a:r>
            <a:endParaRPr lang="zh-CN" altLang="en-US" sz="4000" b="1"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65150" y="1109345"/>
            <a:ext cx="8155940" cy="48107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ym typeface="+mn-ea"/>
              </a:rPr>
              <a:t>门扇工艺：</a:t>
            </a:r>
            <a:r>
              <a:rPr lang="zh-CN" altLang="en-US" sz="1600">
                <a:sym typeface="+mn-ea"/>
              </a:rPr>
              <a:t>德式拼接工艺，无外露螺丝孔、无焊点焊缝 ；门扇内置加强片，防止门扇下垂，开裂。</a:t>
            </a:r>
            <a:endParaRPr lang="zh-CN" altLang="en-US" sz="160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ym typeface="+mn-ea"/>
              </a:rPr>
              <a:t>双包门套：</a:t>
            </a:r>
            <a:r>
              <a:rPr lang="zh-CN" altLang="en-US" sz="1600">
                <a:sym typeface="+mn-ea"/>
              </a:rPr>
              <a:t>全钢质AB框工艺</a:t>
            </a:r>
            <a:endParaRPr lang="zh-CN" altLang="en-US" sz="160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ym typeface="+mn-ea"/>
              </a:rPr>
              <a:t>门面板材(mm)：</a:t>
            </a:r>
            <a:r>
              <a:rPr lang="zh-CN" altLang="en-US" sz="1600">
                <a:sym typeface="+mn-ea"/>
              </a:rPr>
              <a:t>0.8/0.8国标优质镀锌钢板</a:t>
            </a:r>
            <a:endParaRPr lang="zh-CN" altLang="en-US" sz="160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ym typeface="+mn-ea"/>
              </a:rPr>
              <a:t>门框板材(mm)：</a:t>
            </a:r>
            <a:r>
              <a:rPr lang="zh-CN" altLang="en-US" sz="1600">
                <a:sym typeface="+mn-ea"/>
              </a:rPr>
              <a:t>1.5国标优质镀锌钢板</a:t>
            </a:r>
            <a:endParaRPr lang="zh-CN" altLang="en-US" sz="160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ym typeface="+mn-ea"/>
              </a:rPr>
              <a:t>门扇厚度(mm)：</a:t>
            </a:r>
            <a:r>
              <a:rPr lang="zh-CN" altLang="en-US" sz="1600">
                <a:sym typeface="+mn-ea"/>
              </a:rPr>
              <a:t>40</a:t>
            </a:r>
            <a:endParaRPr lang="zh-CN" altLang="en-US" sz="160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ym typeface="+mn-ea"/>
              </a:rPr>
              <a:t>铰链：</a:t>
            </a:r>
            <a:r>
              <a:rPr lang="zh-CN" altLang="en-US" sz="1600">
                <a:sym typeface="+mn-ea"/>
              </a:rPr>
              <a:t>1800*2400mm之间3片铰链/扇，304不锈钢材质，安恒品牌</a:t>
            </a:r>
            <a:endParaRPr lang="zh-CN" altLang="en-US" sz="160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ym typeface="+mn-ea"/>
              </a:rPr>
              <a:t>锁体：</a:t>
            </a:r>
            <a:r>
              <a:rPr lang="zh-CN" altLang="en-US" sz="1600">
                <a:sym typeface="+mn-ea"/>
              </a:rPr>
              <a:t>标配安恒欧标5572</a:t>
            </a:r>
            <a:endParaRPr lang="zh-CN" altLang="en-US" sz="160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ym typeface="+mn-ea"/>
              </a:rPr>
              <a:t>锁芯：</a:t>
            </a:r>
            <a:r>
              <a:rPr lang="zh-CN" altLang="en-US" sz="1600">
                <a:sym typeface="+mn-ea"/>
              </a:rPr>
              <a:t>标配安恒欧标锁芯（互开、卫生间应急锁芯）</a:t>
            </a:r>
            <a:endParaRPr lang="zh-CN" altLang="en-US" sz="160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ym typeface="+mn-ea"/>
              </a:rPr>
              <a:t>拉手：</a:t>
            </a:r>
            <a:r>
              <a:rPr lang="zh-CN" altLang="en-US" sz="1600">
                <a:sym typeface="+mn-ea"/>
              </a:rPr>
              <a:t>标配安恒欧标72分体手拉手，不锈钢材质，</a:t>
            </a:r>
            <a:endParaRPr lang="zh-CN" altLang="en-US" sz="160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ym typeface="+mn-ea"/>
              </a:rPr>
              <a:t>填充物：</a:t>
            </a:r>
            <a:r>
              <a:rPr lang="zh-CN" altLang="en-US" sz="1600">
                <a:sym typeface="+mn-ea"/>
              </a:rPr>
              <a:t>内衬采用优质孔距15mm高强度蜂窝纸材料，钢衬，保证强度，敲击无空洞声，隔音效果好</a:t>
            </a:r>
            <a:endParaRPr lang="zh-CN" altLang="en-US" sz="160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ym typeface="+mn-ea"/>
              </a:rPr>
              <a:t>加强片（门扇与门框连接部分）：</a:t>
            </a:r>
            <a:r>
              <a:rPr lang="zh-CN" altLang="en-US" sz="1600">
                <a:sym typeface="+mn-ea"/>
              </a:rPr>
              <a:t>3mm镀锌板</a:t>
            </a:r>
            <a:endParaRPr lang="zh-CN" altLang="en-US" sz="160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ym typeface="+mn-ea"/>
              </a:rPr>
              <a:t>观察窗尺寸(mm)病房门选用：</a:t>
            </a:r>
            <a:r>
              <a:rPr lang="zh-CN" altLang="en-US" sz="1600">
                <a:sym typeface="+mn-ea"/>
              </a:rPr>
              <a:t>铝合金玻璃压框尺寸宽200*高700mm，5mm钢化玻璃</a:t>
            </a:r>
            <a:endParaRPr lang="zh-CN" altLang="en-US" sz="160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ym typeface="+mn-ea"/>
              </a:rPr>
              <a:t>百叶窗尺寸(mm)卫生间选用：</a:t>
            </a:r>
            <a:r>
              <a:rPr lang="zh-CN" altLang="en-US" sz="1600">
                <a:sym typeface="+mn-ea"/>
              </a:rPr>
              <a:t>铝合金双向百叶尺寸宽400*高150mm</a:t>
            </a:r>
            <a:endParaRPr lang="zh-CN" altLang="en-US" sz="160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>
                <a:sym typeface="+mn-ea"/>
              </a:rPr>
              <a:t>表面要求：抗菌粉末静电喷涂，涂层厚度≥80µm，防尘抗菌，表面无划痕，无堆漆，无气泡，无麻点，无污染，颜色一致；</a:t>
            </a:r>
            <a:endParaRPr lang="zh-CN" altLang="en-US" sz="160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>
                <a:sym typeface="+mn-ea"/>
              </a:rPr>
              <a:t>门框密封条：</a:t>
            </a:r>
            <a:r>
              <a:rPr lang="zh-CN" altLang="en-US" sz="1600">
                <a:sym typeface="+mn-ea"/>
              </a:rPr>
              <a:t>镶嵌式医用抗菌密封条</a:t>
            </a:r>
            <a:endParaRPr lang="zh-CN" altLang="en-US" sz="1600">
              <a:sym typeface="+mn-ea"/>
            </a:endParaRPr>
          </a:p>
        </p:txBody>
      </p:sp>
      <p:pic>
        <p:nvPicPr>
          <p:cNvPr id="27" name="图片 26" descr="截屏2024-01-18 15.32.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6335" y="271780"/>
            <a:ext cx="3415665" cy="610679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深度视觉·原创设计 https://www.docer.com/works?userid=22383862"/>
          <p:cNvSpPr/>
          <p:nvPr/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1" name="深度视觉·原创设计 https://www.docer.com/works?userid=22383862"/>
          <p:cNvSpPr/>
          <p:nvPr/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8945" y="402590"/>
            <a:ext cx="76796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钢制医用门横剖面工艺细节</a:t>
            </a:r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图</a:t>
            </a:r>
            <a:endParaRPr lang="zh-CN" altLang="en-US" sz="4000" b="1"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pic>
        <p:nvPicPr>
          <p:cNvPr id="5" name="图片 4" descr="截屏2024-01-18 16.50.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760" y="1039495"/>
            <a:ext cx="11969115" cy="532257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0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2605" y="258445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木质医用门</a:t>
            </a:r>
            <a:endParaRPr lang="zh-CN" altLang="en-US" sz="4000" b="1"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429260" y="988060"/>
            <a:ext cx="7626985" cy="32886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30000"/>
              </a:lnSpc>
            </a:pPr>
            <a:r>
              <a:rPr lang="zh-CN" altLang="en-US" sz="1600" b="1">
                <a:solidFill>
                  <a:schemeClr val="tx1"/>
                </a:solidFill>
              </a:rPr>
              <a:t>门面板</a:t>
            </a:r>
            <a:r>
              <a:rPr lang="zh-CN" altLang="en-US" sz="1600">
                <a:solidFill>
                  <a:schemeClr val="tx1"/>
                </a:solidFill>
              </a:rPr>
              <a:t>：</a:t>
            </a:r>
            <a:r>
              <a:rPr lang="zh-CN" altLang="en-US" sz="1600"/>
              <a:t>先进的CPL或HPL表面处理技术，抗菌处理，耐划磨，防水防潮，耐火阻燃，延长使用寿命</a:t>
            </a:r>
            <a:endParaRPr lang="zh-CN" altLang="en-US" sz="1600"/>
          </a:p>
          <a:p>
            <a:pPr>
              <a:lnSpc>
                <a:spcPct val="130000"/>
              </a:lnSpc>
            </a:pPr>
            <a:r>
              <a:rPr lang="zh-CN" altLang="en-US" sz="1600" b="1"/>
              <a:t>门扇封边</a:t>
            </a:r>
            <a:r>
              <a:rPr lang="zh-CN" altLang="en-US" sz="1600"/>
              <a:t>：德国胶王PUR封边，耐高低温，耐老化不易开裂</a:t>
            </a:r>
            <a:endParaRPr lang="zh-CN" altLang="en-US" sz="1600"/>
          </a:p>
          <a:p>
            <a:pPr>
              <a:lnSpc>
                <a:spcPct val="130000"/>
              </a:lnSpc>
            </a:pPr>
            <a:r>
              <a:rPr lang="zh-CN" altLang="en-US" sz="1600" b="1"/>
              <a:t>门扇骨架：</a:t>
            </a:r>
            <a:r>
              <a:rPr lang="zh-CN" altLang="en-US" sz="1600"/>
              <a:t>实木LVL框架，强度高，稳定性好</a:t>
            </a:r>
            <a:endParaRPr lang="zh-CN" altLang="en-US" sz="1600"/>
          </a:p>
          <a:p>
            <a:pPr>
              <a:lnSpc>
                <a:spcPct val="130000"/>
              </a:lnSpc>
            </a:pPr>
            <a:r>
              <a:rPr lang="zh-CN" altLang="en-US" sz="1600" b="1">
                <a:solidFill>
                  <a:schemeClr val="tx1"/>
                </a:solidFill>
              </a:rPr>
              <a:t>门扇填充:</a:t>
            </a:r>
            <a:r>
              <a:rPr lang="zh-CN" altLang="en-US" sz="1600"/>
              <a:t>蜂窝隔板（纸质或铝质）</a:t>
            </a:r>
            <a:endParaRPr lang="zh-CN" altLang="en-US" sz="1600"/>
          </a:p>
          <a:p>
            <a:pPr>
              <a:lnSpc>
                <a:spcPct val="130000"/>
              </a:lnSpc>
            </a:pPr>
            <a:r>
              <a:rPr lang="zh-CN" altLang="en-US" sz="1600" b="1"/>
              <a:t>防变形钢管:</a:t>
            </a:r>
            <a:r>
              <a:rPr lang="zh-CN" altLang="en-US" sz="1600"/>
              <a:t>加厚钢管，防止门扇变形</a:t>
            </a:r>
            <a:endParaRPr lang="zh-CN" altLang="en-US" sz="1600"/>
          </a:p>
          <a:p>
            <a:pPr>
              <a:lnSpc>
                <a:spcPct val="130000"/>
              </a:lnSpc>
            </a:pPr>
            <a:r>
              <a:rPr lang="zh-CN" altLang="en-US" sz="1600" b="1"/>
              <a:t>探视窗:</a:t>
            </a:r>
            <a:r>
              <a:rPr lang="zh-CN" altLang="en-US" sz="1600"/>
              <a:t>铝合金探视窗或增强尼龙探视窗，配钢化玻璃（透明玻璃或磨砂玻璃）</a:t>
            </a:r>
            <a:endParaRPr lang="zh-CN" altLang="en-US" sz="1600"/>
          </a:p>
          <a:p>
            <a:pPr>
              <a:lnSpc>
                <a:spcPct val="130000"/>
              </a:lnSpc>
            </a:pPr>
            <a:r>
              <a:rPr lang="zh-CN" altLang="en-US" sz="1600" b="1"/>
              <a:t>防撞板:</a:t>
            </a:r>
            <a:r>
              <a:rPr lang="zh-CN" altLang="en-US" sz="1600"/>
              <a:t>304不锈钢无指纹嵌入式防撞板</a:t>
            </a:r>
            <a:endParaRPr lang="zh-CN" altLang="en-US" sz="1600"/>
          </a:p>
          <a:p>
            <a:pPr>
              <a:lnSpc>
                <a:spcPct val="130000"/>
              </a:lnSpc>
            </a:pPr>
            <a:r>
              <a:rPr lang="zh-CN" altLang="en-US" sz="1600" b="1"/>
              <a:t>百页窗:</a:t>
            </a:r>
            <a:r>
              <a:rPr lang="zh-CN" altLang="en-US" sz="1600"/>
              <a:t>铝合金加厚百页窗或增强尼龙白页窗（国家专利）</a:t>
            </a:r>
            <a:endParaRPr lang="zh-CN" altLang="en-US" sz="1600"/>
          </a:p>
          <a:p>
            <a:pPr>
              <a:lnSpc>
                <a:spcPct val="130000"/>
              </a:lnSpc>
            </a:pPr>
            <a:r>
              <a:rPr lang="zh-CN" altLang="en-US" sz="1600" b="1"/>
              <a:t>铝合金封边:</a:t>
            </a:r>
            <a:r>
              <a:rPr lang="zh-CN" altLang="en-US" sz="1600"/>
              <a:t>增加门扇强度，独有卡扣工艺更安全（国家专利）</a:t>
            </a:r>
            <a:endParaRPr lang="zh-CN" altLang="en-US" sz="1600"/>
          </a:p>
        </p:txBody>
      </p:sp>
      <p:pic>
        <p:nvPicPr>
          <p:cNvPr id="3" name="图片 2" descr="截屏2024-01-18 15.50.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7105" y="259080"/>
            <a:ext cx="3422650" cy="61887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29260" y="4154805"/>
            <a:ext cx="7727950" cy="3288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lang="zh-CN" altLang="en-US" sz="1600" b="1">
                <a:sym typeface="+mn-ea"/>
              </a:rPr>
              <a:t>实木复合门套:</a:t>
            </a:r>
            <a:r>
              <a:rPr lang="zh-CN" altLang="en-US" sz="1600">
                <a:sym typeface="+mn-ea"/>
              </a:rPr>
              <a:t>防潮防水处理，不易变形，增加使用年限</a:t>
            </a:r>
            <a:endParaRPr lang="zh-CN" altLang="en-US" sz="1600"/>
          </a:p>
          <a:p>
            <a:pPr>
              <a:lnSpc>
                <a:spcPct val="110000"/>
              </a:lnSpc>
            </a:pPr>
            <a:r>
              <a:rPr lang="zh-CN" altLang="en-US" sz="1600" b="1">
                <a:sym typeface="+mn-ea"/>
              </a:rPr>
              <a:t>密封条:</a:t>
            </a:r>
            <a:r>
              <a:rPr lang="zh-CN" altLang="en-US" sz="1600">
                <a:sym typeface="+mn-ea"/>
              </a:rPr>
              <a:t>静音抗菌密封条</a:t>
            </a:r>
            <a:endParaRPr lang="zh-CN" altLang="en-US" sz="1600"/>
          </a:p>
          <a:p>
            <a:pPr>
              <a:lnSpc>
                <a:spcPct val="110000"/>
              </a:lnSpc>
            </a:pPr>
            <a:r>
              <a:rPr lang="zh-CN" altLang="en-US" sz="1600" b="1">
                <a:sym typeface="+mn-ea"/>
              </a:rPr>
              <a:t>门套线：</a:t>
            </a:r>
            <a:r>
              <a:rPr lang="zh-CN" altLang="en-US" sz="1600">
                <a:sym typeface="+mn-ea"/>
              </a:rPr>
              <a:t>为特制加长U形线条（国家专利），防水防潮处理（国家专利）更美观耐用。</a:t>
            </a:r>
            <a:endParaRPr lang="zh-CN" altLang="en-US" sz="1600"/>
          </a:p>
          <a:p>
            <a:pPr>
              <a:lnSpc>
                <a:spcPct val="110000"/>
              </a:lnSpc>
            </a:pPr>
            <a:r>
              <a:rPr lang="zh-CN" altLang="en-US" sz="1600" b="1">
                <a:sym typeface="+mn-ea"/>
              </a:rPr>
              <a:t>五金：</a:t>
            </a:r>
            <a:endParaRPr lang="zh-CN" altLang="en-US" sz="1600"/>
          </a:p>
          <a:p>
            <a:pPr>
              <a:lnSpc>
                <a:spcPct val="110000"/>
              </a:lnSpc>
            </a:pPr>
            <a:r>
              <a:rPr lang="zh-CN" altLang="en-US" sz="1600" b="1">
                <a:sym typeface="+mn-ea"/>
              </a:rPr>
              <a:t>锁具：</a:t>
            </a:r>
            <a:r>
              <a:rPr lang="zh-CN" altLang="en-US" sz="1600">
                <a:sym typeface="+mn-ea"/>
              </a:rPr>
              <a:t>医用抗菌专用锁，采用欧标304不锈钢或增强尼龙材质，坚固耐用，表面抗菌，避免交叉感染。医院消毒频繁、耐腐蚀。</a:t>
            </a:r>
            <a:endParaRPr lang="zh-CN" altLang="en-US" sz="1600"/>
          </a:p>
          <a:p>
            <a:pPr>
              <a:lnSpc>
                <a:spcPct val="110000"/>
              </a:lnSpc>
            </a:pPr>
            <a:r>
              <a:rPr lang="zh-CN" altLang="en-US" sz="1600" b="1">
                <a:sym typeface="+mn-ea"/>
              </a:rPr>
              <a:t>合页：</a:t>
            </a:r>
            <a:r>
              <a:rPr lang="zh-CN" altLang="en-US" sz="1600">
                <a:sym typeface="+mn-ea"/>
              </a:rPr>
              <a:t>加厚304不锈钢合页，经久耐用，确保门扇不下垂</a:t>
            </a:r>
            <a:endParaRPr lang="zh-CN" altLang="en-US" sz="1600">
              <a:sym typeface="+mn-ea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0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2605" y="258445"/>
            <a:ext cx="69608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木质医用门横剖面工艺</a:t>
            </a:r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细节图</a:t>
            </a:r>
            <a:endParaRPr lang="zh-CN" altLang="en-US" sz="4000" b="1"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pic>
        <p:nvPicPr>
          <p:cNvPr id="5" name="图片 4" descr="截屏2024-01-18 16.49.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" y="965200"/>
            <a:ext cx="11407140" cy="56705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0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8970" y="362585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树脂医用门</a:t>
            </a:r>
            <a:endParaRPr lang="zh-CN" altLang="en-US" sz="4000" b="1"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55795" y="116014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b="1" dirty="0">
                <a:solidFill>
                  <a:srgbClr val="0070C0"/>
                </a:solidFill>
                <a:latin typeface="+mj-ea"/>
                <a:ea typeface="+mj-ea"/>
                <a:sym typeface="Arial" panose="020B0604020202090204" pitchFamily="34" charset="0"/>
              </a:rPr>
              <a:t>一种不怕水的高档环保树脂门</a:t>
            </a:r>
            <a:endParaRPr lang="zh-CN" altLang="en-US"/>
          </a:p>
        </p:txBody>
      </p:sp>
      <p:pic>
        <p:nvPicPr>
          <p:cNvPr id="4" name="图片 3" descr="截屏2024-01-18 15.54.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" y="1528445"/>
            <a:ext cx="7963535" cy="4568825"/>
          </a:xfrm>
          <a:prstGeom prst="rect">
            <a:avLst/>
          </a:prstGeom>
        </p:spPr>
      </p:pic>
      <p:pic>
        <p:nvPicPr>
          <p:cNvPr id="5" name="图片 4" descr="截屏2024-01-18 15.55.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9035" y="243840"/>
            <a:ext cx="3140075" cy="62801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0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8970" y="362585"/>
            <a:ext cx="65576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树脂医用门横剖面</a:t>
            </a:r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细节图</a:t>
            </a:r>
            <a:endParaRPr lang="zh-CN" altLang="en-US" sz="4000" b="1"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pic>
        <p:nvPicPr>
          <p:cNvPr id="6" name="图片 5" descr="截屏2024-01-18 16.52.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605" y="1069340"/>
            <a:ext cx="9311640" cy="547306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0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9900" y="362585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4000" b="1" dirty="0">
                <a:solidFill>
                  <a:schemeClr val="tx1"/>
                </a:solidFill>
                <a:latin typeface="汉仪正圆 55简" panose="00020600040101010101" charset="-122"/>
                <a:ea typeface="汉仪正圆 55简" panose="00020600040101010101" charset="-122"/>
                <a:sym typeface="+mn-ea"/>
              </a:rPr>
              <a:t>传染</a:t>
            </a:r>
            <a:r>
              <a:rPr lang="zh-CN" altLang="en-US" sz="4000" b="1" dirty="0">
                <a:solidFill>
                  <a:schemeClr val="tx1"/>
                </a:solidFill>
                <a:latin typeface="汉仪正圆 55简" panose="00020600040101010101" charset="-122"/>
                <a:ea typeface="汉仪正圆 55简" panose="00020600040101010101" charset="-122"/>
                <a:sym typeface="+mn-ea"/>
              </a:rPr>
              <a:t>病房门</a:t>
            </a:r>
            <a:endParaRPr lang="zh-CN" altLang="en-US" sz="4000" b="1" dirty="0">
              <a:solidFill>
                <a:schemeClr val="tx1"/>
              </a:solidFill>
              <a:latin typeface="汉仪正圆 55简" panose="00020600040101010101" charset="-122"/>
              <a:ea typeface="汉仪正圆 55简" panose="00020600040101010101" charset="-122"/>
              <a:sym typeface="+mn-ea"/>
            </a:endParaRPr>
          </a:p>
        </p:txBody>
      </p:sp>
      <p:pic>
        <p:nvPicPr>
          <p:cNvPr id="5" name="图片 4" descr="截屏2024-01-18 16.05.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70" y="1632585"/>
            <a:ext cx="8203565" cy="4094480"/>
          </a:xfrm>
          <a:prstGeom prst="rect">
            <a:avLst/>
          </a:prstGeom>
        </p:spPr>
      </p:pic>
      <p:pic>
        <p:nvPicPr>
          <p:cNvPr id="6" name="图片 5" descr="截屏2024-01-18 16.06.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5855" y="362585"/>
            <a:ext cx="3276600" cy="59817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0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7050" y="374650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缓冲室门</a:t>
            </a:r>
            <a:endParaRPr lang="zh-CN" altLang="en-US" sz="4000" b="1"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pic>
        <p:nvPicPr>
          <p:cNvPr id="3" name="图片 2" descr="截屏2024-01-18 16.08.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" y="1773555"/>
            <a:ext cx="7606030" cy="3368675"/>
          </a:xfrm>
          <a:prstGeom prst="rect">
            <a:avLst/>
          </a:prstGeom>
        </p:spPr>
      </p:pic>
      <p:pic>
        <p:nvPicPr>
          <p:cNvPr id="4" name="图片 3" descr="截屏2024-01-18 16.09.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4900" y="488950"/>
            <a:ext cx="4610100" cy="58801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0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6570" y="500380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钢框木扇</a:t>
            </a:r>
            <a:endParaRPr lang="zh-CN" altLang="en-US" sz="4000" b="1"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pic>
        <p:nvPicPr>
          <p:cNvPr id="3" name="图片 2" descr="截屏2024-01-18 16.17.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" y="1207135"/>
            <a:ext cx="8213725" cy="4015105"/>
          </a:xfrm>
          <a:prstGeom prst="rect">
            <a:avLst/>
          </a:prstGeom>
        </p:spPr>
      </p:pic>
      <p:pic>
        <p:nvPicPr>
          <p:cNvPr id="5" name="图片 4" descr="截屏2024-01-18 16.26.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4280" y="355600"/>
            <a:ext cx="3187700" cy="61468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0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8620" y="433705"/>
            <a:ext cx="43992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医用自动</a:t>
            </a:r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气密门</a:t>
            </a:r>
            <a:endParaRPr lang="zh-CN" altLang="en-US" sz="4000" b="1"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pic>
        <p:nvPicPr>
          <p:cNvPr id="4" name="图片 3" descr="截屏2024-01-18 16.31.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495" y="1864360"/>
            <a:ext cx="6473190" cy="2905125"/>
          </a:xfrm>
          <a:prstGeom prst="rect">
            <a:avLst/>
          </a:prstGeom>
        </p:spPr>
      </p:pic>
      <p:pic>
        <p:nvPicPr>
          <p:cNvPr id="8" name="图片 7" descr="截屏2024-01-18 16.37.5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40460"/>
            <a:ext cx="6096000" cy="477964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0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7200" y="422275"/>
            <a:ext cx="48729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防辐射</a:t>
            </a:r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气密自动</a:t>
            </a:r>
            <a:r>
              <a:rPr lang="zh-CN" altLang="en-US" sz="4000" b="1">
                <a:latin typeface="汉仪正圆 55简" panose="00020600040101010101" charset="-122"/>
                <a:ea typeface="汉仪正圆 55简" panose="00020600040101010101" charset="-122"/>
              </a:rPr>
              <a:t>门</a:t>
            </a:r>
            <a:endParaRPr lang="zh-CN" altLang="en-US" sz="4000" b="1"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pic>
        <p:nvPicPr>
          <p:cNvPr id="4" name="图片 3" descr="截屏2024-01-18 16.31.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64360"/>
            <a:ext cx="6357620" cy="2905125"/>
          </a:xfrm>
          <a:prstGeom prst="rect">
            <a:avLst/>
          </a:prstGeom>
        </p:spPr>
      </p:pic>
      <p:pic>
        <p:nvPicPr>
          <p:cNvPr id="3" name="图片 2" descr="截屏2024-01-18 16.43.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165" y="353695"/>
            <a:ext cx="5570220" cy="611949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027045" y="448945"/>
            <a:ext cx="4920615" cy="641350"/>
          </a:xfrm>
          <a:prstGeom prst="rect">
            <a:avLst/>
          </a:prstGeom>
          <a:noFill/>
        </p:spPr>
        <p:txBody>
          <a:bodyPr wrap="none" lIns="121904" tIns="60952" rIns="121904" bIns="60952" rtlCol="0">
            <a:noAutofit/>
          </a:bodyPr>
          <a:p>
            <a:pPr algn="r"/>
            <a:r>
              <a:rPr lang="zh-CN" altLang="en-US" sz="3600" b="1" dirty="0">
                <a:latin typeface="汉仪正圆 55简" panose="00020600040101010101" charset="-122"/>
                <a:ea typeface="汉仪正圆 55简" panose="00020600040101010101" charset="-122"/>
              </a:rPr>
              <a:t>钢制医用门产品工艺对比</a:t>
            </a:r>
            <a:endParaRPr lang="zh-CN" altLang="en-US" sz="3600" b="1" dirty="0"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" name="深度视觉·原创设计 https://www.docer.com/works?userid=22383862"/>
          <p:cNvSpPr/>
          <p:nvPr>
            <p:custDataLst>
              <p:tags r:id="rId5"/>
            </p:custDataLst>
          </p:nvPr>
        </p:nvSpPr>
        <p:spPr>
          <a:xfrm>
            <a:off x="530202" y="505408"/>
            <a:ext cx="2103800" cy="50080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PART 04</a:t>
            </a:r>
            <a:endParaRPr lang="zh-CN" altLang="en-US" sz="28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6"/>
            </p:custDataLst>
          </p:nvPr>
        </p:nvGraphicFramePr>
        <p:xfrm>
          <a:off x="413385" y="1090295"/>
          <a:ext cx="11344275" cy="5283835"/>
        </p:xfrm>
        <a:graphic>
          <a:graphicData uri="http://schemas.openxmlformats.org/drawingml/2006/table">
            <a:tbl>
              <a:tblPr/>
              <a:tblGrid>
                <a:gridCol w="1668145"/>
                <a:gridCol w="5227320"/>
                <a:gridCol w="2148840"/>
                <a:gridCol w="2299970"/>
              </a:tblGrid>
              <a:tr h="2743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工艺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钢质医用门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家用防盗门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品牌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映美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原来产品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防盗门厂家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门扇工艺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1、德式拼接工艺，无外露螺丝孔、无焊点焊缝；</a:t>
                      </a:r>
                      <a:endParaRPr 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  <a:p>
                      <a:pPr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2、门扇内置加强片，防止门扇下垂，开裂。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普通折弯或防火门工艺，无加</a:t>
                      </a:r>
                      <a:endParaRPr 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强片，加木方，不牢固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900" b="0">
                          <a:solidFill>
                            <a:srgbClr val="000000"/>
                          </a:solidFill>
                          <a:latin typeface="宋体" charset="-52"/>
                        </a:rPr>
                        <a:t>《防盗门通用技术条件》家庭使用</a:t>
                      </a:r>
                      <a:endParaRPr lang="en-US" sz="9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频率低</a:t>
                      </a:r>
                      <a:endParaRPr lang="en-US" altLang="en-US" sz="9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双包门套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E90008"/>
                          </a:solidFill>
                          <a:latin typeface="宋体" charset="-52"/>
                        </a:rPr>
                        <a:t>全钢质AB框工艺</a:t>
                      </a:r>
                      <a:endParaRPr lang="en-US" altLang="en-US" sz="1000" b="1">
                        <a:solidFill>
                          <a:srgbClr val="E90008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塑钢线条，容易磕碰破损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单包工艺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门面板材(mm)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0.8/0.8国标优质镀锌钢板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0.6普通镀锌钢板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0.6普通镀锌钢板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门框板材(mm)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1.5国标优质镀锌钢板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1.2普通镀锌钢板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1.2普通镀锌钢板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门扇厚度(mm)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pitchFamily="2" charset="-122"/>
                        </a:rPr>
                        <a:t>40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pitchFamily="2" charset="-122"/>
                      </a:endParaRPr>
                    </a:p>
                  </a:txBody>
                  <a:tcPr marL="12700" marR="12700" marT="12700" vert="horz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47/45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pitchFamily="2" charset="-122"/>
                        </a:rPr>
                        <a:t>70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pitchFamily="2" charset="-122"/>
                      </a:endParaRPr>
                    </a:p>
                  </a:txBody>
                  <a:tcPr marL="12700" marR="12700" marT="12700" vert="horz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9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铰链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1800*2400mm之间3片铰链/扇，304不锈钢材质，</a:t>
                      </a:r>
                      <a:r>
                        <a:rPr lang="en-US" sz="1000" b="1">
                          <a:solidFill>
                            <a:srgbClr val="D00000"/>
                          </a:solidFill>
                          <a:latin typeface="宋体" charset="-52"/>
                        </a:rPr>
                        <a:t>安恒品牌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201不锈钢材质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钢制合页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锁体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标配</a:t>
                      </a:r>
                      <a:r>
                        <a:rPr lang="en-US" sz="1000" b="1">
                          <a:solidFill>
                            <a:srgbClr val="E20008"/>
                          </a:solidFill>
                          <a:latin typeface="宋体" charset="-52"/>
                        </a:rPr>
                        <a:t>安恒欧标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5572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非一线品牌58小锁体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防盗门锁具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锁芯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标配</a:t>
                      </a:r>
                      <a:r>
                        <a:rPr lang="en-US" sz="1000" b="1">
                          <a:solidFill>
                            <a:srgbClr val="E40008"/>
                          </a:solidFill>
                          <a:latin typeface="宋体" charset="-52"/>
                        </a:rPr>
                        <a:t>安恒欧标锁芯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(互开、卫生间应急锁芯)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58小锁芯(铝)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</a:tr>
              <a:tr h="273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拉手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标配</a:t>
                      </a:r>
                      <a:r>
                        <a:rPr lang="en-US" sz="1000" b="1">
                          <a:solidFill>
                            <a:srgbClr val="E00007"/>
                          </a:solidFill>
                          <a:latin typeface="宋体" charset="-52"/>
                        </a:rPr>
                        <a:t>安恒欧标72分体手拉手</a:t>
                      </a: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，不锈钢材质，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58不锈钢拉手(201)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7371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填充物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内衬采用优质孔距15mm高强度蜂窝纸材料，钢衬，保证强</a:t>
                      </a:r>
                      <a:endParaRPr 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度，敲击无空洞声，隔音效果好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木龙骨、蜂窝纸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高强度蜂窝纸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00" b="1">
                          <a:solidFill>
                            <a:srgbClr val="000000"/>
                          </a:solidFill>
                          <a:latin typeface="宋体" charset="-52"/>
                        </a:rPr>
                        <a:t>加强片(门扇与门框连接部分)</a:t>
                      </a:r>
                      <a:endParaRPr lang="en-US" altLang="en-US" sz="6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3mm镀锌板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木方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cPr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latin typeface="宋体" charset="-52"/>
                        </a:rPr>
                        <a:t>观察窗尺寸(mm)病房门选用</a:t>
                      </a:r>
                      <a:endParaRPr lang="en-US" altLang="en-US" sz="7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铝合金玻璃压框尺寸宽200*高700mm,5mm钢化玻璃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普通5mm玻璃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普通5mm玻璃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6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1">
                          <a:solidFill>
                            <a:srgbClr val="000000"/>
                          </a:solidFill>
                          <a:latin typeface="宋体" charset="-52"/>
                        </a:rPr>
                        <a:t>百叶窗尺寸(mm)卫生间选用</a:t>
                      </a:r>
                      <a:endParaRPr lang="en-US" altLang="en-US" sz="7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铝合金双向百叶尺寸宽400*高150mm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铝合金单向百叶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铝合金单向百叶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表面要求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抗菌粉末静电喷涂，涂层厚度≥80μm,防尘抗菌，表面无划痕，</a:t>
                      </a:r>
                      <a:endParaRPr 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无堆漆，无气泡，无麻点，无污染，颜色一致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普通塑粉静电喷涂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粉末喷涂，高温烘烤，不易生锈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3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门框密封条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宋体" charset="-52"/>
                        </a:rPr>
                        <a:t>镶嵌式医用抗菌密封条</a:t>
                      </a:r>
                      <a:endParaRPr lang="en-US" altLang="en-US" sz="1000" b="1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普通粘贴式密封条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宋体" charset="-52"/>
                        </a:rPr>
                        <a:t>静音自粘式密封条， 一次性</a:t>
                      </a:r>
                      <a:endParaRPr lang="en-US" altLang="en-US" sz="1000" b="0">
                        <a:solidFill>
                          <a:srgbClr val="000000"/>
                        </a:solidFill>
                        <a:latin typeface="宋体" charset="-52"/>
                      </a:endParaRPr>
                    </a:p>
                  </a:txBody>
                  <a:tcPr marL="12700" marR="12700" marT="1270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40435" y="448945"/>
            <a:ext cx="4949190" cy="641350"/>
          </a:xfrm>
          <a:prstGeom prst="rect">
            <a:avLst/>
          </a:prstGeom>
          <a:noFill/>
        </p:spPr>
        <p:txBody>
          <a:bodyPr wrap="none" lIns="121904" tIns="60952" rIns="121904" bIns="60952" rtlCol="0">
            <a:noAutofit/>
          </a:bodyPr>
          <a:p>
            <a:pPr algn="r"/>
            <a:r>
              <a:rPr lang="zh-CN" altLang="en-US" sz="3600" b="1" dirty="0">
                <a:solidFill>
                  <a:schemeClr val="tx1"/>
                </a:solidFill>
                <a:latin typeface="汉仪正圆 55简" panose="00020600040101010101" charset="-122"/>
                <a:ea typeface="汉仪正圆 55简" panose="00020600040101010101" charset="-122"/>
              </a:rPr>
              <a:t>木质医用门产品工艺</a:t>
            </a:r>
            <a:r>
              <a:rPr lang="zh-CN" altLang="en-US" sz="3600" b="1" dirty="0">
                <a:solidFill>
                  <a:schemeClr val="tx1"/>
                </a:solidFill>
                <a:latin typeface="汉仪正圆 55简" panose="00020600040101010101" charset="-122"/>
                <a:ea typeface="汉仪正圆 55简" panose="00020600040101010101" charset="-122"/>
              </a:rPr>
              <a:t>对比</a:t>
            </a:r>
            <a:endParaRPr lang="zh-CN" altLang="en-US" sz="3600" b="1" dirty="0">
              <a:solidFill>
                <a:schemeClr val="tx1"/>
              </a:solidFill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4638" r="4232" b="1687"/>
          <a:stretch>
            <a:fillRect/>
          </a:stretch>
        </p:blipFill>
        <p:spPr>
          <a:xfrm>
            <a:off x="657225" y="969645"/>
            <a:ext cx="10594975" cy="550164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51205" y="448945"/>
            <a:ext cx="3779520" cy="641350"/>
          </a:xfrm>
          <a:prstGeom prst="rect">
            <a:avLst/>
          </a:prstGeom>
          <a:noFill/>
        </p:spPr>
        <p:txBody>
          <a:bodyPr wrap="none" lIns="121904" tIns="60952" rIns="121904" bIns="60952" rtlCol="0">
            <a:noAutofit/>
          </a:bodyPr>
          <a:p>
            <a:pPr algn="r"/>
            <a:r>
              <a:rPr lang="zh-CN" altLang="en-US" sz="3600" b="1" dirty="0">
                <a:solidFill>
                  <a:schemeClr val="tx1"/>
                </a:solidFill>
                <a:latin typeface="汉仪正圆 55简" panose="00020600040101010101" charset="-122"/>
                <a:ea typeface="汉仪正圆 55简" panose="00020600040101010101" charset="-122"/>
              </a:rPr>
              <a:t>五金件工艺对比</a:t>
            </a:r>
            <a:r>
              <a:rPr lang="zh-CN" altLang="en-US" sz="3600" b="1" dirty="0">
                <a:solidFill>
                  <a:schemeClr val="tx1"/>
                </a:solidFill>
                <a:latin typeface="汉仪正圆 55简" panose="00020600040101010101" charset="-122"/>
                <a:ea typeface="汉仪正圆 55简" panose="00020600040101010101" charset="-122"/>
              </a:rPr>
              <a:t>图</a:t>
            </a:r>
            <a:endParaRPr lang="zh-CN" altLang="en-US" sz="3600" b="1" dirty="0">
              <a:solidFill>
                <a:schemeClr val="tx1"/>
              </a:solidFill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3" name="图片 2" descr="a26cc24db26f03c581d8881130ad0ca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51205" y="1182370"/>
            <a:ext cx="10500995" cy="521017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39165" y="448945"/>
            <a:ext cx="3582035" cy="641350"/>
          </a:xfrm>
          <a:prstGeom prst="rect">
            <a:avLst/>
          </a:prstGeom>
          <a:noFill/>
        </p:spPr>
        <p:txBody>
          <a:bodyPr wrap="none" lIns="121904" tIns="60952" rIns="121904" bIns="60952" rtlCol="0">
            <a:noAutofit/>
          </a:bodyPr>
          <a:p>
            <a:pPr algn="r"/>
            <a:r>
              <a:rPr lang="zh-CN" altLang="en-US" sz="3600" b="1" dirty="0">
                <a:solidFill>
                  <a:schemeClr val="tx1"/>
                </a:solidFill>
                <a:latin typeface="汉仪正圆 55简" panose="00020600040101010101" charset="-122"/>
                <a:ea typeface="汉仪正圆 55简" panose="00020600040101010101" charset="-122"/>
              </a:rPr>
              <a:t>五金件工艺对比</a:t>
            </a:r>
            <a:r>
              <a:rPr lang="zh-CN" altLang="en-US" sz="3600" b="1" dirty="0">
                <a:solidFill>
                  <a:schemeClr val="tx1"/>
                </a:solidFill>
                <a:latin typeface="汉仪正圆 55简" panose="00020600040101010101" charset="-122"/>
                <a:ea typeface="汉仪正圆 55简" panose="00020600040101010101" charset="-122"/>
              </a:rPr>
              <a:t>图</a:t>
            </a:r>
            <a:endParaRPr lang="zh-CN" altLang="en-US" sz="3600" b="1" dirty="0">
              <a:solidFill>
                <a:schemeClr val="tx1"/>
              </a:solidFill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图片 1" descr="d852b9c42eebcd08bd8c5849fd3ba6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68020" y="1090295"/>
            <a:ext cx="10584180" cy="505714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40435" y="448945"/>
            <a:ext cx="3107690" cy="641350"/>
          </a:xfrm>
          <a:prstGeom prst="rect">
            <a:avLst/>
          </a:prstGeom>
          <a:noFill/>
        </p:spPr>
        <p:txBody>
          <a:bodyPr wrap="none" lIns="121904" tIns="60952" rIns="121904" bIns="60952" rtlCol="0">
            <a:noAutofit/>
          </a:bodyPr>
          <a:p>
            <a:pPr algn="r"/>
            <a:r>
              <a:rPr lang="zh-CN" altLang="en-US" sz="3600" b="1" dirty="0">
                <a:solidFill>
                  <a:schemeClr val="tx1"/>
                </a:solidFill>
                <a:latin typeface="汉仪正圆 55简" panose="00020600040101010101" charset="-122"/>
                <a:ea typeface="汉仪正圆 55简" panose="00020600040101010101" charset="-122"/>
              </a:rPr>
              <a:t>视窗工艺对比</a:t>
            </a:r>
            <a:r>
              <a:rPr lang="zh-CN" altLang="en-US" sz="3600" b="1" dirty="0">
                <a:solidFill>
                  <a:schemeClr val="tx1"/>
                </a:solidFill>
                <a:latin typeface="汉仪正圆 55简" panose="00020600040101010101" charset="-122"/>
                <a:ea typeface="汉仪正圆 55简" panose="00020600040101010101" charset="-122"/>
              </a:rPr>
              <a:t>图</a:t>
            </a:r>
            <a:endParaRPr lang="zh-CN" altLang="en-US" sz="3600" b="1" dirty="0">
              <a:solidFill>
                <a:schemeClr val="tx1"/>
              </a:solidFill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3" name="图片 2" descr="cfd8a52b501df2d6c53133fab13b07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39800" y="1090295"/>
            <a:ext cx="9965690" cy="531939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56285" y="448945"/>
            <a:ext cx="3218180" cy="641350"/>
          </a:xfrm>
          <a:prstGeom prst="rect">
            <a:avLst/>
          </a:prstGeom>
          <a:noFill/>
        </p:spPr>
        <p:txBody>
          <a:bodyPr wrap="none" lIns="121904" tIns="60952" rIns="121904" bIns="60952" rtlCol="0">
            <a:noAutofit/>
          </a:bodyPr>
          <a:p>
            <a:pPr algn="r"/>
            <a:r>
              <a:rPr lang="zh-CN" altLang="en-US" sz="3600" b="1" dirty="0">
                <a:solidFill>
                  <a:schemeClr val="tx1"/>
                </a:solidFill>
                <a:latin typeface="汉仪正圆 55简" panose="00020600040101010101" charset="-122"/>
                <a:ea typeface="汉仪正圆 55简" panose="00020600040101010101" charset="-122"/>
              </a:rPr>
              <a:t>表面工艺对比</a:t>
            </a:r>
            <a:r>
              <a:rPr lang="zh-CN" altLang="en-US" sz="3600" b="1" dirty="0">
                <a:solidFill>
                  <a:schemeClr val="tx1"/>
                </a:solidFill>
                <a:latin typeface="汉仪正圆 55简" panose="00020600040101010101" charset="-122"/>
                <a:ea typeface="汉仪正圆 55简" panose="00020600040101010101" charset="-122"/>
              </a:rPr>
              <a:t>图</a:t>
            </a:r>
            <a:endParaRPr lang="zh-CN" altLang="en-US" sz="3600" b="1" dirty="0">
              <a:solidFill>
                <a:schemeClr val="tx1"/>
              </a:solidFill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73150" y="1316355"/>
            <a:ext cx="9698355" cy="5215890"/>
          </a:xfrm>
          <a:prstGeom prst="rect">
            <a:avLst/>
          </a:prstGeom>
        </p:spPr>
      </p:pic>
      <p:sp>
        <p:nvSpPr>
          <p:cNvPr id="4" name="深度视觉·原创设计 https://www.docer.com/works?userid=22383862"/>
          <p:cNvSpPr/>
          <p:nvPr>
            <p:custDataLst>
              <p:tags r:id="rId5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749a65cea18b7b80300993610104ae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3080" y="1062567"/>
            <a:ext cx="1929553" cy="2798233"/>
          </a:xfrm>
          <a:prstGeom prst="rect">
            <a:avLst/>
          </a:prstGeom>
        </p:spPr>
      </p:pic>
      <p:pic>
        <p:nvPicPr>
          <p:cNvPr id="4" name="图片 3" descr="efb2485e7f51dee95bd22e31742ad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5833" y="1014307"/>
            <a:ext cx="2171700" cy="2846493"/>
          </a:xfrm>
          <a:prstGeom prst="rect">
            <a:avLst/>
          </a:prstGeom>
        </p:spPr>
      </p:pic>
      <p:pic>
        <p:nvPicPr>
          <p:cNvPr id="6" name="图片 5" descr="df8f52e270f7a5a298721559d78dd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73" y="3991187"/>
            <a:ext cx="2045547" cy="2627207"/>
          </a:xfrm>
          <a:prstGeom prst="rect">
            <a:avLst/>
          </a:prstGeom>
        </p:spPr>
      </p:pic>
      <p:pic>
        <p:nvPicPr>
          <p:cNvPr id="7" name="图片 6" descr="60cb6a10c300bce761a9caaf5d8f4a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8787" y="4124960"/>
            <a:ext cx="2248747" cy="2490893"/>
          </a:xfrm>
          <a:prstGeom prst="rect">
            <a:avLst/>
          </a:prstGeom>
        </p:spPr>
      </p:pic>
      <p:pic>
        <p:nvPicPr>
          <p:cNvPr id="8" name="图片 7" descr="9adc3418e8d2e9204a3e8dd68ef95e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5187" y="907627"/>
            <a:ext cx="4916593" cy="2953173"/>
          </a:xfrm>
          <a:prstGeom prst="rect">
            <a:avLst/>
          </a:prstGeom>
        </p:spPr>
      </p:pic>
      <p:pic>
        <p:nvPicPr>
          <p:cNvPr id="9" name="图片 8" descr="db1defaaeaf61d6e1bf8694d5bcd6b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007" y="3991187"/>
            <a:ext cx="4959773" cy="27203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953" y="2683087"/>
            <a:ext cx="1830493" cy="1859280"/>
          </a:xfrm>
          <a:prstGeom prst="rect">
            <a:avLst/>
          </a:prstGeom>
        </p:spPr>
      </p:pic>
      <p:sp>
        <p:nvSpPr>
          <p:cNvPr id="3" name="深度视觉·原创设计 https://www.docer.com/works?userid=22383862"/>
          <p:cNvSpPr/>
          <p:nvPr>
            <p:custDataLst>
              <p:tags r:id="rId8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9260" y="388620"/>
            <a:ext cx="4508500" cy="673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zh-CN" altLang="en-US" sz="3600" b="1" dirty="0">
                <a:latin typeface="汉仪正圆 55简" panose="00020600040101010101" charset="-122"/>
                <a:ea typeface="汉仪正圆 55简" panose="00020600040101010101" charset="-122"/>
                <a:sym typeface="+mn-ea"/>
              </a:rPr>
              <a:t>门套</a:t>
            </a:r>
            <a:r>
              <a:rPr lang="zh-CN" altLang="en-US" sz="3600" b="1" dirty="0">
                <a:latin typeface="汉仪正圆 55简" panose="00020600040101010101" charset="-122"/>
                <a:ea typeface="汉仪正圆 55简" panose="00020600040101010101" charset="-122"/>
                <a:sym typeface="+mn-ea"/>
              </a:rPr>
              <a:t>线条工艺对比图</a:t>
            </a:r>
            <a:endParaRPr lang="zh-CN" altLang="en-US" sz="3600" b="1" dirty="0">
              <a:latin typeface="汉仪正圆 55简" panose="00020600040101010101" charset="-122"/>
              <a:ea typeface="汉仪正圆 55简" panose="00020600040101010101" charset="-122"/>
              <a:sym typeface="+mn-ea"/>
            </a:endParaRPr>
          </a:p>
        </p:txBody>
      </p:sp>
      <p:sp>
        <p:nvSpPr>
          <p:cNvPr id="11" name="深度视觉·原创设计 https://www.docer.com/works?userid=22383862"/>
          <p:cNvSpPr/>
          <p:nvPr>
            <p:custDataLst>
              <p:tags r:id="rId9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99110" y="448945"/>
            <a:ext cx="4403725" cy="641350"/>
          </a:xfrm>
          <a:prstGeom prst="rect">
            <a:avLst/>
          </a:prstGeom>
          <a:noFill/>
        </p:spPr>
        <p:txBody>
          <a:bodyPr wrap="none" lIns="121904" tIns="60952" rIns="121904" bIns="60952" rtlCol="0">
            <a:noAutofit/>
          </a:bodyPr>
          <a:p>
            <a:pPr algn="r"/>
            <a:r>
              <a:rPr lang="zh-CN" altLang="en-US" sz="3600" b="1" dirty="0">
                <a:solidFill>
                  <a:schemeClr val="tx1"/>
                </a:solidFill>
                <a:latin typeface="汉仪正圆 55简" panose="00020600040101010101" charset="-122"/>
                <a:ea typeface="汉仪正圆 55简" panose="00020600040101010101" charset="-122"/>
              </a:rPr>
              <a:t>木质医用门工艺</a:t>
            </a:r>
            <a:r>
              <a:rPr lang="zh-CN" altLang="en-US" sz="3600" b="1" dirty="0">
                <a:solidFill>
                  <a:schemeClr val="tx1"/>
                </a:solidFill>
                <a:latin typeface="汉仪正圆 55简" panose="00020600040101010101" charset="-122"/>
                <a:ea typeface="汉仪正圆 55简" panose="00020600040101010101" charset="-122"/>
              </a:rPr>
              <a:t>升级</a:t>
            </a:r>
            <a:endParaRPr lang="zh-CN" altLang="en-US" sz="3600" b="1" dirty="0">
              <a:solidFill>
                <a:schemeClr val="tx1"/>
              </a:solidFill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08940" y="1204595"/>
            <a:ext cx="3795395" cy="40849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-391795" y="5403850"/>
            <a:ext cx="45961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>
                <a:latin typeface="方正大黑体_GBK" panose="02010600010101010101" charset="-122"/>
                <a:ea typeface="方正大黑体_GBK" panose="02010600010101010101" charset="-122"/>
                <a:sym typeface="+mn-ea"/>
              </a:rPr>
              <a:t>门套板全部是做了防潮</a:t>
            </a:r>
            <a:endParaRPr lang="zh-CN" altLang="en-US">
              <a:latin typeface="方正大黑体_GBK" panose="02010600010101010101" charset="-122"/>
              <a:ea typeface="方正大黑体_GBK" panose="02010600010101010101" charset="-122"/>
            </a:endParaRPr>
          </a:p>
          <a:p>
            <a:pPr algn="ctr"/>
            <a:r>
              <a:rPr lang="zh-CN" altLang="en-US">
                <a:latin typeface="方正大黑体_GBK" panose="02010600010101010101" charset="-122"/>
                <a:ea typeface="方正大黑体_GBK" panose="02010600010101010101" charset="-122"/>
                <a:sym typeface="+mn-ea"/>
              </a:rPr>
              <a:t>防水处理的，更耐用</a:t>
            </a:r>
            <a:endParaRPr lang="zh-CN" altLang="en-US">
              <a:latin typeface="方正大黑体_GBK" panose="02010600010101010101" charset="-122"/>
              <a:ea typeface="方正大黑体_GBK" panose="02010600010101010101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404360" y="1184275"/>
            <a:ext cx="3560445" cy="40849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164830" y="1194435"/>
            <a:ext cx="3429000" cy="407479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404360" y="5403850"/>
            <a:ext cx="3470275" cy="1157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方正大黑体_GBK" panose="02010600010101010101" charset="-122"/>
                <a:ea typeface="方正大黑体_GBK" panose="02010600010101010101" charset="-122"/>
                <a:sym typeface="+mn-ea"/>
              </a:rPr>
              <a:t>304不锈钢无指纹处理嵌入式  防撞板，更安全，不会划伤人。表面容易做卫生，无印记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415020" y="5307965"/>
            <a:ext cx="3429000" cy="4711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>
                <a:latin typeface="方正大黑体_GBK" panose="02010600010101010101" charset="-122"/>
                <a:ea typeface="方正大黑体_GBK" panose="02010600010101010101" charset="-122"/>
                <a:sym typeface="+mn-ea"/>
              </a:rPr>
              <a:t>门扇铝合金一体封边，一根型材直接折弯，不用拼接（拼接的有尖锐角，很容易刮伤人。并且时间长了门扇容易变形）国家专利。</a:t>
            </a:r>
            <a:endParaRPr lang="zh-CN" altLang="en-US">
              <a:latin typeface="方正大黑体_GBK" panose="02010600010101010101" charset="-122"/>
              <a:ea typeface="方正大黑体_GBK" panose="02010600010101010101" charset="-122"/>
              <a:sym typeface="+mn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TextBox 13"/>
          <p:cNvSpPr txBox="1"/>
          <p:nvPr>
            <p:custDataLst>
              <p:tags r:id="rId1"/>
            </p:custDataLst>
          </p:nvPr>
        </p:nvSpPr>
        <p:spPr>
          <a:xfrm>
            <a:off x="2680335" y="450850"/>
            <a:ext cx="4604385" cy="674370"/>
          </a:xfrm>
          <a:prstGeom prst="rect">
            <a:avLst/>
          </a:prstGeom>
          <a:noFill/>
        </p:spPr>
        <p:txBody>
          <a:bodyPr wrap="square" lIns="121904" tIns="60952" rIns="121904" bIns="60952" rtlCol="0">
            <a:spAutoFit/>
          </a:bodyPr>
          <a:p>
            <a:pPr algn="r"/>
            <a:r>
              <a:rPr lang="zh-CN" altLang="en-US" sz="3600" b="1" dirty="0">
                <a:latin typeface="汉仪正圆 55简" panose="00020600040101010101" charset="-122"/>
                <a:ea typeface="汉仪正圆 55简" panose="00020600040101010101" charset="-122"/>
                <a:sym typeface="+mn-ea"/>
              </a:rPr>
              <a:t>门锁推荐及钥匙说明</a:t>
            </a:r>
            <a:endParaRPr lang="zh-CN" altLang="en-US" sz="3600" b="1" dirty="0">
              <a:solidFill>
                <a:srgbClr val="0070C0"/>
              </a:solidFill>
              <a:latin typeface="汉仪正圆 55简" panose="00020600040101010101" charset="-122"/>
              <a:ea typeface="汉仪正圆 55简" panose="00020600040101010101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233" y="1063413"/>
            <a:ext cx="2895600" cy="26924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233" y="3828627"/>
            <a:ext cx="2895600" cy="2641600"/>
          </a:xfrm>
          <a:prstGeom prst="rect">
            <a:avLst/>
          </a:prstGeom>
        </p:spPr>
      </p:pic>
      <p:sp>
        <p:nvSpPr>
          <p:cNvPr id="32" name="椭圆 31"/>
          <p:cNvSpPr/>
          <p:nvPr/>
        </p:nvSpPr>
        <p:spPr>
          <a:xfrm>
            <a:off x="3599207" y="1614189"/>
            <a:ext cx="1590325" cy="15903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35" name="文本框 34"/>
          <p:cNvSpPr txBox="1"/>
          <p:nvPr/>
        </p:nvSpPr>
        <p:spPr bwMode="auto">
          <a:xfrm>
            <a:off x="3400213" y="2081953"/>
            <a:ext cx="1987973" cy="1047327"/>
          </a:xfrm>
          <a:prstGeom prst="rect">
            <a:avLst/>
          </a:prstGeom>
          <a:noFill/>
        </p:spPr>
        <p:txBody>
          <a:bodyPr wrap="square">
            <a:no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2665" spc="300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分体锁</a:t>
            </a:r>
            <a:r>
              <a:rPr lang="en-US" altLang="zh-CN" sz="2665" spc="300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A</a:t>
            </a:r>
            <a:endParaRPr lang="en-US" altLang="zh-CN" sz="2665" spc="3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569573" y="4600383"/>
            <a:ext cx="1590325" cy="15903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15" name="文本框 14"/>
          <p:cNvSpPr txBox="1"/>
          <p:nvPr/>
        </p:nvSpPr>
        <p:spPr bwMode="auto">
          <a:xfrm>
            <a:off x="3370580" y="5068147"/>
            <a:ext cx="1987973" cy="1047327"/>
          </a:xfrm>
          <a:prstGeom prst="rect">
            <a:avLst/>
          </a:prstGeom>
          <a:noFill/>
        </p:spPr>
        <p:txBody>
          <a:bodyPr wrap="square">
            <a:no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2665" spc="300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连体锁</a:t>
            </a:r>
            <a:r>
              <a:rPr lang="en-US" altLang="zh-CN" sz="2665" spc="300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B</a:t>
            </a:r>
            <a:endParaRPr lang="en-US" altLang="zh-CN" sz="2665" spc="3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graphicFrame>
        <p:nvGraphicFramePr>
          <p:cNvPr id="16" name="表格 15"/>
          <p:cNvGraphicFramePr/>
          <p:nvPr>
            <p:custDataLst>
              <p:tags r:id="rId4"/>
            </p:custDataLst>
          </p:nvPr>
        </p:nvGraphicFramePr>
        <p:xfrm>
          <a:off x="5915660" y="1201420"/>
          <a:ext cx="4823460" cy="4786630"/>
        </p:xfrm>
        <a:graphic>
          <a:graphicData uri="http://schemas.openxmlformats.org/drawingml/2006/table">
            <a:tbl>
              <a:tblPr/>
              <a:tblGrid>
                <a:gridCol w="1732915"/>
                <a:gridCol w="3090545"/>
              </a:tblGrid>
              <a:tr h="8718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65" b="1">
                          <a:solidFill>
                            <a:schemeClr val="bg1"/>
                          </a:solidFill>
                          <a:latin typeface="Arial" panose="020B0604020202090204" pitchFamily="34" charset="0"/>
                          <a:ea typeface="宋体" pitchFamily="2" charset="-122"/>
                        </a:rPr>
                        <a:t>锁芯类别</a:t>
                      </a:r>
                      <a:endParaRPr lang="zh-CN" altLang="en-US" sz="1465" b="1">
                        <a:solidFill>
                          <a:schemeClr val="bg1"/>
                        </a:solidFill>
                        <a:latin typeface="Arial" panose="020B0604020202090204" pitchFamily="34" charset="0"/>
                        <a:ea typeface="宋体" pitchFamily="2" charset="-122"/>
                      </a:endParaRPr>
                    </a:p>
                  </a:txBody>
                  <a:tcPr marL="16933" marR="16933" marT="16933" marB="6096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65" b="1">
                          <a:solidFill>
                            <a:schemeClr val="bg1"/>
                          </a:solidFill>
                          <a:latin typeface="Arial" panose="020B0604020202090204" pitchFamily="34" charset="0"/>
                          <a:ea typeface="宋体" pitchFamily="2" charset="-122"/>
                        </a:rPr>
                        <a:t>使用位置（推荐）</a:t>
                      </a:r>
                      <a:endParaRPr lang="zh-CN" altLang="en-US" sz="1465" b="1">
                        <a:solidFill>
                          <a:schemeClr val="bg1"/>
                        </a:solidFill>
                        <a:latin typeface="Arial" panose="020B0604020202090204" pitchFamily="34" charset="0"/>
                        <a:ea typeface="宋体" pitchFamily="2" charset="-122"/>
                      </a:endParaRPr>
                    </a:p>
                  </a:txBody>
                  <a:tcPr marL="16933" marR="16933" marT="16933" marB="6096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3049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335" b="1">
                          <a:solidFill>
                            <a:schemeClr val="bg1"/>
                          </a:solidFill>
                          <a:latin typeface="Arial" panose="020B0604020202090204" pitchFamily="34" charset="0"/>
                          <a:ea typeface="宋体" pitchFamily="2" charset="-122"/>
                        </a:rPr>
                        <a:t>正常锁芯</a:t>
                      </a:r>
                      <a:endParaRPr lang="zh-CN" altLang="en-US" sz="1335" b="1">
                        <a:solidFill>
                          <a:schemeClr val="bg1"/>
                        </a:solidFill>
                        <a:latin typeface="Arial" panose="020B0604020202090204" pitchFamily="34" charset="0"/>
                        <a:ea typeface="宋体" pitchFamily="2" charset="-122"/>
                      </a:endParaRPr>
                    </a:p>
                  </a:txBody>
                  <a:tcPr marL="16933" marR="16933" marT="16933" marB="6096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335" b="1">
                          <a:solidFill>
                            <a:schemeClr val="bg1"/>
                          </a:solidFill>
                          <a:latin typeface="Arial" panose="020B0604020202090204" pitchFamily="34" charset="0"/>
                          <a:ea typeface="宋体" pitchFamily="2" charset="-122"/>
                        </a:rPr>
                        <a:t>诊室、办公室（一把钥匙开一把锁）</a:t>
                      </a:r>
                      <a:endParaRPr lang="zh-CN" altLang="en-US" sz="1335" b="1">
                        <a:solidFill>
                          <a:schemeClr val="bg1"/>
                        </a:solidFill>
                        <a:latin typeface="Arial" panose="020B0604020202090204" pitchFamily="34" charset="0"/>
                        <a:ea typeface="宋体" pitchFamily="2" charset="-122"/>
                      </a:endParaRPr>
                    </a:p>
                  </a:txBody>
                  <a:tcPr marL="16933" marR="16933" marT="16933" marB="6096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30619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65" b="1">
                          <a:solidFill>
                            <a:schemeClr val="bg1"/>
                          </a:solidFill>
                          <a:latin typeface="Arial" panose="020B0604020202090204" pitchFamily="34" charset="0"/>
                          <a:ea typeface="宋体" pitchFamily="2" charset="-122"/>
                        </a:rPr>
                        <a:t>应急锁芯</a:t>
                      </a:r>
                      <a:endParaRPr lang="zh-CN" altLang="en-US" sz="1465" b="1">
                        <a:solidFill>
                          <a:schemeClr val="bg1"/>
                        </a:solidFill>
                        <a:latin typeface="Arial" panose="020B0604020202090204" pitchFamily="34" charset="0"/>
                        <a:ea typeface="宋体" pitchFamily="2" charset="-122"/>
                      </a:endParaRPr>
                    </a:p>
                  </a:txBody>
                  <a:tcPr marL="16933" marR="16933" marT="16933" marB="6096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65" b="1">
                          <a:solidFill>
                            <a:schemeClr val="bg1"/>
                          </a:solidFill>
                          <a:latin typeface="Arial" panose="020B0604020202090204" pitchFamily="34" charset="0"/>
                          <a:ea typeface="宋体" pitchFamily="2" charset="-122"/>
                        </a:rPr>
                        <a:t>卫生间（无钥匙）</a:t>
                      </a:r>
                      <a:endParaRPr lang="zh-CN" altLang="en-US" sz="1465" b="1">
                        <a:solidFill>
                          <a:schemeClr val="bg1"/>
                        </a:solidFill>
                        <a:latin typeface="Arial" panose="020B0604020202090204" pitchFamily="34" charset="0"/>
                        <a:ea typeface="宋体" pitchFamily="2" charset="-122"/>
                      </a:endParaRPr>
                    </a:p>
                  </a:txBody>
                  <a:tcPr marL="16933" marR="16933" marT="16933" marB="6096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3036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65" b="1">
                          <a:solidFill>
                            <a:schemeClr val="bg1"/>
                          </a:solidFill>
                          <a:latin typeface="Arial" panose="020B0604020202090204" pitchFamily="34" charset="0"/>
                          <a:ea typeface="宋体" pitchFamily="2" charset="-122"/>
                        </a:rPr>
                        <a:t>互开锁芯</a:t>
                      </a:r>
                      <a:endParaRPr lang="zh-CN" altLang="en-US" sz="1465" b="1">
                        <a:solidFill>
                          <a:schemeClr val="bg1"/>
                        </a:solidFill>
                        <a:latin typeface="Arial" panose="020B0604020202090204" pitchFamily="34" charset="0"/>
                        <a:ea typeface="宋体" pitchFamily="2" charset="-122"/>
                      </a:endParaRPr>
                    </a:p>
                  </a:txBody>
                  <a:tcPr marL="16933" marR="16933" marT="16933" marB="6096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65" b="1">
                          <a:solidFill>
                            <a:schemeClr val="bg1"/>
                          </a:solidFill>
                          <a:latin typeface="Arial" panose="020B0604020202090204" pitchFamily="34" charset="0"/>
                          <a:ea typeface="宋体" pitchFamily="2" charset="-122"/>
                        </a:rPr>
                        <a:t>病房（同一把钥匙开多把锁体）</a:t>
                      </a:r>
                      <a:endParaRPr lang="zh-CN" altLang="en-US" sz="1465" b="1">
                        <a:solidFill>
                          <a:schemeClr val="bg1"/>
                        </a:solidFill>
                        <a:latin typeface="Arial" panose="020B0604020202090204" pitchFamily="34" charset="0"/>
                        <a:ea typeface="宋体" pitchFamily="2" charset="-122"/>
                      </a:endParaRPr>
                    </a:p>
                  </a:txBody>
                  <a:tcPr marL="16933" marR="16933" marT="16933" marB="60960" vert="horz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" name="深度视觉·原创设计 https://www.docer.com/works?userid=22383862"/>
          <p:cNvSpPr/>
          <p:nvPr>
            <p:custDataLst>
              <p:tags r:id="rId5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" name="深度视觉·原创设计 https://www.docer.com/works?userid=22383862"/>
          <p:cNvSpPr/>
          <p:nvPr>
            <p:custDataLst>
              <p:tags r:id="rId6"/>
            </p:custDataLst>
          </p:nvPr>
        </p:nvSpPr>
        <p:spPr>
          <a:xfrm>
            <a:off x="726417" y="505408"/>
            <a:ext cx="2103800" cy="50080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PART 05</a:t>
            </a:r>
            <a:endParaRPr lang="zh-CN" altLang="en-US" sz="28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7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5" grpId="0"/>
      <p:bldP spid="32" grpId="0" bldLvl="0" animBg="1"/>
      <p:bldP spid="15" grpId="0"/>
      <p:bldP spid="13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70255" y="448945"/>
            <a:ext cx="6275705" cy="641350"/>
          </a:xfrm>
          <a:prstGeom prst="rect">
            <a:avLst/>
          </a:prstGeom>
          <a:noFill/>
        </p:spPr>
        <p:txBody>
          <a:bodyPr wrap="none" lIns="121904" tIns="60952" rIns="121904" bIns="60952" rtlCol="0">
            <a:noAutofit/>
          </a:bodyPr>
          <a:p>
            <a:pPr algn="r"/>
            <a:r>
              <a:rPr lang="zh-CN" altLang="en-US" sz="3600" b="1" dirty="0">
                <a:solidFill>
                  <a:schemeClr val="tx1"/>
                </a:solidFill>
                <a:latin typeface="汉仪正圆" panose="00020600040101010101" charset="-122"/>
                <a:ea typeface="汉仪正圆" panose="00020600040101010101" charset="-122"/>
                <a:sym typeface="+mn-ea"/>
              </a:rPr>
              <a:t>分级钥匙和卫生间应急管理钥匙</a:t>
            </a:r>
            <a:endParaRPr lang="zh-CN" altLang="en-US" sz="3600" b="1" dirty="0">
              <a:solidFill>
                <a:schemeClr val="tx1"/>
              </a:solidFill>
              <a:latin typeface="汉仪正圆" panose="00020600040101010101" charset="-122"/>
              <a:ea typeface="汉仪正圆" panose="00020600040101010101" charset="-122"/>
              <a:sym typeface="+mn-ea"/>
            </a:endParaRPr>
          </a:p>
        </p:txBody>
      </p:sp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26085" y="1208405"/>
            <a:ext cx="5454015" cy="28879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50875" y="3761740"/>
            <a:ext cx="5229860" cy="28879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228080" y="1208405"/>
            <a:ext cx="5140325" cy="25533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228080" y="4096385"/>
            <a:ext cx="5142230" cy="228028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802255" y="448945"/>
            <a:ext cx="5866130" cy="641350"/>
          </a:xfrm>
          <a:prstGeom prst="rect">
            <a:avLst/>
          </a:prstGeom>
          <a:noFill/>
        </p:spPr>
        <p:txBody>
          <a:bodyPr wrap="none" lIns="121904" tIns="60952" rIns="121904" bIns="60952" rtlCol="0">
            <a:noAutofit/>
          </a:bodyPr>
          <a:p>
            <a:pPr algn="r"/>
            <a:r>
              <a:rPr lang="zh-CN" altLang="en-US" sz="3600" b="1" dirty="0">
                <a:latin typeface="汉仪正圆 55简" panose="00020600040101010101" charset="-122"/>
                <a:ea typeface="汉仪正圆 55简" panose="00020600040101010101" charset="-122"/>
              </a:rPr>
              <a:t>获得鲁班奖项目及精品</a:t>
            </a:r>
            <a:r>
              <a:rPr lang="zh-CN" altLang="en-US" sz="3600" b="1" dirty="0">
                <a:latin typeface="汉仪正圆 55简" panose="00020600040101010101" charset="-122"/>
                <a:ea typeface="汉仪正圆 55简" panose="00020600040101010101" charset="-122"/>
              </a:rPr>
              <a:t>案例</a:t>
            </a:r>
            <a:endParaRPr lang="zh-CN" altLang="en-US" sz="3600" b="1" dirty="0">
              <a:latin typeface="汉仪正圆 55简" panose="00020600040101010101" charset="-122"/>
              <a:ea typeface="汉仪正圆 55简" panose="00020600040101010101" charset="-122"/>
            </a:endParaRPr>
          </a:p>
        </p:txBody>
      </p:sp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>
            <a:off x="726417" y="505408"/>
            <a:ext cx="2103800" cy="50080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Alibaba PuHuiTi" pitchFamily="18" charset="-122"/>
                <a:sym typeface="汉仪正圆-55W" panose="00020600040101010101" pitchFamily="18" charset="-122"/>
              </a:rPr>
              <a:t>PART 06</a:t>
            </a:r>
            <a:endParaRPr lang="zh-CN" altLang="en-US" sz="28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Alibaba PuHuiTi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5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图片 1" descr="截屏2024-01-22 10.49.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955" y="1321435"/>
            <a:ext cx="5866130" cy="4559300"/>
          </a:xfrm>
          <a:prstGeom prst="rect">
            <a:avLst/>
          </a:prstGeom>
        </p:spPr>
      </p:pic>
      <p:pic>
        <p:nvPicPr>
          <p:cNvPr id="3" name="图片 2" descr="截屏2024-01-22 10.49.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210" y="2085340"/>
            <a:ext cx="5866765" cy="246253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8" name="图片 7" descr="截屏2024-01-22 10.50.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75" y="868680"/>
            <a:ext cx="6036310" cy="4775200"/>
          </a:xfrm>
          <a:prstGeom prst="rect">
            <a:avLst/>
          </a:prstGeom>
        </p:spPr>
      </p:pic>
      <p:pic>
        <p:nvPicPr>
          <p:cNvPr id="10" name="图片 9" descr="截屏2024-01-22 10.51.20"/>
          <p:cNvPicPr>
            <a:picLocks noChangeAspect="1"/>
          </p:cNvPicPr>
          <p:nvPr/>
        </p:nvPicPr>
        <p:blipFill>
          <a:blip r:embed="rId6"/>
          <a:srcRect l="2127" b="793"/>
          <a:stretch>
            <a:fillRect/>
          </a:stretch>
        </p:blipFill>
        <p:spPr>
          <a:xfrm>
            <a:off x="6386830" y="1884680"/>
            <a:ext cx="5716905" cy="244983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4" name="图片 3" descr="截屏2024-01-22 10.56.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67435"/>
            <a:ext cx="6104890" cy="4543425"/>
          </a:xfrm>
          <a:prstGeom prst="rect">
            <a:avLst/>
          </a:prstGeom>
        </p:spPr>
      </p:pic>
      <p:pic>
        <p:nvPicPr>
          <p:cNvPr id="7" name="图片 6" descr="截屏2024-01-22 10.57.05"/>
          <p:cNvPicPr>
            <a:picLocks noChangeAspect="1"/>
          </p:cNvPicPr>
          <p:nvPr/>
        </p:nvPicPr>
        <p:blipFill>
          <a:blip r:embed="rId6"/>
          <a:srcRect l="3172" r="1821" b="266"/>
          <a:stretch>
            <a:fillRect/>
          </a:stretch>
        </p:blipFill>
        <p:spPr>
          <a:xfrm>
            <a:off x="6485890" y="2091690"/>
            <a:ext cx="5635625" cy="249555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图片 1" descr="截屏2024-01-22 10.54.3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75" y="986155"/>
            <a:ext cx="6130925" cy="4664710"/>
          </a:xfrm>
          <a:prstGeom prst="rect">
            <a:avLst/>
          </a:prstGeom>
        </p:spPr>
      </p:pic>
      <p:pic>
        <p:nvPicPr>
          <p:cNvPr id="3" name="图片 2" descr="截屏2024-01-22 10.55.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2400" y="1871980"/>
            <a:ext cx="5689600" cy="260032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图片 1" descr="截屏2024-01-22 10.58.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950" y="1186180"/>
            <a:ext cx="5811520" cy="4404360"/>
          </a:xfrm>
          <a:prstGeom prst="rect">
            <a:avLst/>
          </a:prstGeom>
        </p:spPr>
      </p:pic>
      <p:pic>
        <p:nvPicPr>
          <p:cNvPr id="3" name="图片 2" descr="截屏2024-01-22 10.58.40"/>
          <p:cNvPicPr>
            <a:picLocks noChangeAspect="1"/>
          </p:cNvPicPr>
          <p:nvPr/>
        </p:nvPicPr>
        <p:blipFill>
          <a:blip r:embed="rId6"/>
          <a:srcRect l="1559" b="2139"/>
          <a:stretch>
            <a:fillRect/>
          </a:stretch>
        </p:blipFill>
        <p:spPr>
          <a:xfrm>
            <a:off x="6163310" y="1985645"/>
            <a:ext cx="6028690" cy="256984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4" name="图片 3" descr="截屏2024-01-22 11.01.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05" y="930275"/>
            <a:ext cx="6280785" cy="4488180"/>
          </a:xfrm>
          <a:prstGeom prst="rect">
            <a:avLst/>
          </a:prstGeom>
        </p:spPr>
      </p:pic>
      <p:pic>
        <p:nvPicPr>
          <p:cNvPr id="7" name="图片 6" descr="截屏2024-01-22 11.02.04"/>
          <p:cNvPicPr>
            <a:picLocks noChangeAspect="1"/>
          </p:cNvPicPr>
          <p:nvPr/>
        </p:nvPicPr>
        <p:blipFill>
          <a:blip r:embed="rId6"/>
          <a:srcRect l="3971"/>
          <a:stretch>
            <a:fillRect/>
          </a:stretch>
        </p:blipFill>
        <p:spPr>
          <a:xfrm>
            <a:off x="6595110" y="1605915"/>
            <a:ext cx="5502275" cy="292862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pic>
        <p:nvPicPr>
          <p:cNvPr id="2" name="图片 1" descr="截屏2024-01-22 11.03.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635" y="1005840"/>
            <a:ext cx="6356985" cy="4641215"/>
          </a:xfrm>
          <a:prstGeom prst="rect">
            <a:avLst/>
          </a:prstGeom>
        </p:spPr>
      </p:pic>
      <p:pic>
        <p:nvPicPr>
          <p:cNvPr id="3" name="图片 2" descr="截屏2024-01-22 11.03.43"/>
          <p:cNvPicPr>
            <a:picLocks noChangeAspect="1"/>
          </p:cNvPicPr>
          <p:nvPr/>
        </p:nvPicPr>
        <p:blipFill>
          <a:blip r:embed="rId6"/>
          <a:srcRect l="1410" b="2790"/>
          <a:stretch>
            <a:fillRect/>
          </a:stretch>
        </p:blipFill>
        <p:spPr>
          <a:xfrm>
            <a:off x="6663055" y="1863090"/>
            <a:ext cx="5547360" cy="249174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96380" y="1740535"/>
            <a:ext cx="4219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latin typeface="方正书宋_GBK" panose="02000000000000000000" charset="-122"/>
                <a:ea typeface="方正书宋_GBK" panose="02000000000000000000" charset="-122"/>
              </a:rPr>
              <a:t>新疆儿童医院</a:t>
            </a:r>
            <a:endParaRPr lang="zh-CN" altLang="en-US" sz="3200" b="1">
              <a:latin typeface="方正书宋_GBK" panose="02000000000000000000" charset="-122"/>
              <a:ea typeface="方正书宋_GBK" panose="02000000000000000000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568" b="26229"/>
          <a:stretch>
            <a:fillRect/>
          </a:stretch>
        </p:blipFill>
        <p:spPr>
          <a:xfrm>
            <a:off x="479425" y="615315"/>
            <a:ext cx="5616575" cy="57645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323965" y="2891155"/>
            <a:ext cx="561657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latin typeface="微软雅黑" charset="0"/>
                <a:ea typeface="微软雅黑" charset="0"/>
                <a:cs typeface="微软雅黑" charset="0"/>
              </a:rPr>
              <a:t>      </a:t>
            </a:r>
            <a:r>
              <a:rPr lang="zh-CN" altLang="en-US" sz="1600">
                <a:latin typeface="微软雅黑" charset="0"/>
                <a:ea typeface="微软雅黑" charset="0"/>
                <a:cs typeface="微软雅黑" charset="0"/>
              </a:rPr>
              <a:t>新疆维吾尔自治区儿童医院，占地面积2.66万平方米，建筑面积5.84万平方米，是一所集医、教、研、预防保健等为一体的三级综合儿童医院，是新疆医科大学和石河子大学医学院临床教学医院、研究生导师单位。</a:t>
            </a:r>
            <a:endParaRPr lang="zh-CN" altLang="en-US" sz="1600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79970" y="1858010"/>
            <a:ext cx="34855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latin typeface="方正书宋_GBK" panose="02000000000000000000" charset="-122"/>
                <a:ea typeface="方正书宋_GBK" panose="02000000000000000000" charset="-122"/>
              </a:rPr>
              <a:t>西安儿童医院</a:t>
            </a:r>
            <a:endParaRPr lang="zh-CN" altLang="en-US" sz="3200" b="1">
              <a:latin typeface="方正书宋_GBK" panose="02000000000000000000" charset="-122"/>
              <a:ea typeface="方正书宋_GBK" panose="02000000000000000000" charset="-122"/>
            </a:endParaRPr>
          </a:p>
        </p:txBody>
      </p:sp>
      <p:pic>
        <p:nvPicPr>
          <p:cNvPr id="8" name="图片 7" descr="/Users/yian/Library/Containers/com.kingsoft.wpsoffice.mac/Data/tmp/picturecompress_20240122112340/output_1.jpgoutput_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r="27749" b="365"/>
          <a:stretch>
            <a:fillRect/>
          </a:stretch>
        </p:blipFill>
        <p:spPr>
          <a:xfrm>
            <a:off x="425450" y="830580"/>
            <a:ext cx="6649720" cy="51587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092315" y="3060700"/>
            <a:ext cx="509905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latin typeface="微软雅黑" charset="0"/>
                <a:ea typeface="微软雅黑" charset="0"/>
                <a:cs typeface="微软雅黑" charset="0"/>
              </a:rPr>
              <a:t>      </a:t>
            </a:r>
            <a:r>
              <a:rPr lang="zh-CN" altLang="en-US" sz="1400">
                <a:latin typeface="微软雅黑" charset="0"/>
                <a:ea typeface="微软雅黑" charset="0"/>
                <a:cs typeface="微软雅黑" charset="0"/>
              </a:rPr>
              <a:t>西安市儿童医院，占地面积140.45亩，业务用房面积13万平方米，是一所集医疗、教学、科研、预防、保健、康复于一体的三级甲等综合性儿童专科医院，先后荣获全国文明单位、全国巾帼建功先进集体、陕西省先进集体、陕西省文明单位标兵、陕西省卫生系统白求恩精神奖先进集体、西安市先进集体、西安市五一劳动奖状等荣誉称号。</a:t>
            </a:r>
            <a:endParaRPr lang="zh-CN" altLang="en-US" sz="1400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深度视觉·原创设计 https://www.docer.com/works?userid=22383862"/>
          <p:cNvSpPr/>
          <p:nvPr>
            <p:custDataLst>
              <p:tags r:id="rId1"/>
            </p:custDataLst>
          </p:nvPr>
        </p:nvSpPr>
        <p:spPr>
          <a:xfrm rot="10800000" flipH="1">
            <a:off x="0" y="0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1" name="深度视觉·原创设计 https://www.docer.com/works?userid=22383862"/>
          <p:cNvSpPr/>
          <p:nvPr>
            <p:custDataLst>
              <p:tags r:id="rId2"/>
            </p:custDataLst>
          </p:nvPr>
        </p:nvSpPr>
        <p:spPr>
          <a:xfrm flipH="1">
            <a:off x="11252019" y="5989229"/>
            <a:ext cx="939981" cy="86877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>
            <p:custDataLst>
              <p:tags r:id="rId3"/>
            </p:custDataLst>
          </p:nvPr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>
            <p:custDataLst>
              <p:tags r:id="rId4"/>
            </p:custDataLst>
          </p:nvPr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39965" y="1526540"/>
            <a:ext cx="486346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latin typeface="方正书宋_GBK" panose="02000000000000000000" charset="-122"/>
                <a:ea typeface="方正书宋_GBK" panose="02000000000000000000" charset="-122"/>
              </a:rPr>
              <a:t>四川大学</a:t>
            </a:r>
            <a:r>
              <a:rPr lang="zh-CN" altLang="en-US" sz="3200" b="1">
                <a:latin typeface="方正书宋_GBK" panose="02000000000000000000" charset="-122"/>
                <a:ea typeface="方正书宋_GBK" panose="02000000000000000000" charset="-122"/>
              </a:rPr>
              <a:t>海南华西乐城医院</a:t>
            </a:r>
            <a:endParaRPr lang="zh-CN" altLang="en-US" sz="3200" b="1">
              <a:latin typeface="方正书宋_GBK" panose="02000000000000000000" charset="-122"/>
              <a:ea typeface="方正书宋_GBK" panose="020000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82905" y="1029335"/>
            <a:ext cx="6956425" cy="44754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416800" y="3029585"/>
            <a:ext cx="449961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latin typeface="微软雅黑" charset="0"/>
                <a:ea typeface="微软雅黑" charset="0"/>
                <a:cs typeface="微软雅黑" charset="0"/>
              </a:rPr>
              <a:t>     </a:t>
            </a:r>
            <a:r>
              <a:rPr lang="zh-CN" altLang="en-US" sz="1400">
                <a:latin typeface="微软雅黑" charset="0"/>
                <a:ea typeface="微软雅黑" charset="0"/>
                <a:cs typeface="微软雅黑" charset="0"/>
              </a:rPr>
              <a:t>四川大学华西乐城医院，总建筑面积约6.63万平方米，项目建成后，四川大学华西乐城医院将成为乐城先行区又一集医疗、教学和科研为一体的综合性公立医院。将是乐城先行区在特许引入国内知名公立医院方面的又一重大突破。</a:t>
            </a:r>
            <a:endParaRPr lang="zh-CN" altLang="en-US" sz="1400">
              <a:latin typeface="微软雅黑" charset="0"/>
              <a:ea typeface="微软雅黑" charset="0"/>
              <a:cs typeface="微软雅黑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深度视觉·原创设计 https://www.docer.com/works?userid=22383862"/>
          <p:cNvSpPr/>
          <p:nvPr/>
        </p:nvSpPr>
        <p:spPr>
          <a:xfrm flipH="1">
            <a:off x="9677400" y="4533899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3" name="深度视觉·原创设计 https://www.docer.com/works?userid=22383862"/>
          <p:cNvSpPr/>
          <p:nvPr/>
        </p:nvSpPr>
        <p:spPr>
          <a:xfrm rot="10800000" flipH="1">
            <a:off x="0" y="0"/>
            <a:ext cx="2514600" cy="2324101"/>
          </a:xfrm>
          <a:prstGeom prst="corner">
            <a:avLst>
              <a:gd name="adj1" fmla="val 17397"/>
              <a:gd name="adj2" fmla="val 16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5" name="深度视觉·原创设计 https://www.docer.com/works?userid=22383862"/>
          <p:cNvSpPr/>
          <p:nvPr/>
        </p:nvSpPr>
        <p:spPr>
          <a:xfrm>
            <a:off x="682170" y="674280"/>
            <a:ext cx="10827660" cy="5509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6" name="深度视觉·原创设计 https://www.docer.com/works?userid=22383862"/>
          <p:cNvSpPr/>
          <p:nvPr/>
        </p:nvSpPr>
        <p:spPr>
          <a:xfrm>
            <a:off x="2623127" y="3580209"/>
            <a:ext cx="6945746" cy="338553"/>
          </a:xfrm>
          <a:prstGeom prst="roundRect">
            <a:avLst>
              <a:gd name="adj" fmla="val 259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7" name="深度视觉·原创设计 https://www.docer.com/works?userid=22383862"/>
          <p:cNvSpPr txBox="1"/>
          <p:nvPr/>
        </p:nvSpPr>
        <p:spPr>
          <a:xfrm>
            <a:off x="1524000" y="209596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sym typeface="汉仪正圆-55W" panose="00020600040101010101" pitchFamily="18" charset="-122"/>
              </a:rPr>
              <a:t>谢谢观看</a:t>
            </a:r>
            <a:endParaRPr lang="zh-CN" altLang="en-US" sz="7200" b="1" dirty="0">
              <a:solidFill>
                <a:schemeClr val="tx1">
                  <a:lumMod val="75000"/>
                  <a:lumOff val="25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8" name="深度视觉·原创设计 https://www.docer.com/works?userid=22383862"/>
          <p:cNvSpPr txBox="1"/>
          <p:nvPr/>
        </p:nvSpPr>
        <p:spPr>
          <a:xfrm>
            <a:off x="2935710" y="4261677"/>
            <a:ext cx="6320580" cy="2768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汉仪正圆-55W" panose="00020600040101010101" pitchFamily="18" charset="-122"/>
              <a:ea typeface="汉仪正圆-55W" panose="00020600040101010101" pitchFamily="18" charset="-122"/>
              <a:sym typeface="汉仪正圆-55W" panose="00020600040101010101" pitchFamily="18" charset="-122"/>
            </a:endParaRPr>
          </a:p>
        </p:txBody>
      </p:sp>
      <p:sp>
        <p:nvSpPr>
          <p:cNvPr id="9" name="深度视觉·原创设计 https://www.docer.com/works?userid=22383862"/>
          <p:cNvSpPr txBox="1"/>
          <p:nvPr/>
        </p:nvSpPr>
        <p:spPr>
          <a:xfrm>
            <a:off x="3761418" y="3580208"/>
            <a:ext cx="46691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chemeClr val="bg1"/>
                </a:solidFill>
                <a:latin typeface="汉仪正圆-55W" panose="00020600040101010101" pitchFamily="18" charset="-122"/>
                <a:ea typeface="汉仪正圆-55W" panose="00020600040101010101" pitchFamily="18" charset="-122"/>
                <a:cs typeface="阿里巴巴普惠体 Light" panose="00020600040101010101" pitchFamily="18" charset="-122"/>
                <a:sym typeface="汉仪正圆-55W" panose="00020600040101010101" pitchFamily="18" charset="-122"/>
              </a:rPr>
              <a:t>Work summary report</a:t>
            </a:r>
            <a:endParaRPr lang="zh-CN" altLang="en-US" sz="1600" dirty="0">
              <a:solidFill>
                <a:schemeClr val="bg1"/>
              </a:solidFill>
              <a:latin typeface="汉仪正圆-55W" panose="00020600040101010101" pitchFamily="18" charset="-122"/>
              <a:ea typeface="汉仪正圆-55W" panose="00020600040101010101" pitchFamily="18" charset="-122"/>
              <a:cs typeface="阿里巴巴普惠体 Light" panose="00020600040101010101" pitchFamily="18" charset="-122"/>
              <a:sym typeface="汉仪正圆-55W" panose="00020600040101010101" pitchFamily="18" charset="-122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TABLE_ENDDRAG_ORIGIN_RECT" val="893*416"/>
  <p:tag name="TABLE_ENDDRAG_RECT" val="32*85*893*416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TABLE_ENDDRAG_ORIGIN_RECT" val="379*376"/>
  <p:tag name="TABLE_ENDDRAG_RECT" val="424*104*379*376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自定义 2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265D"/>
      </a:accent1>
      <a:accent2>
        <a:srgbClr val="FEB728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2647</Words>
  <Application>WPS 演示</Application>
  <PresentationFormat>宽屏</PresentationFormat>
  <Paragraphs>337</Paragraphs>
  <Slides>37</Slides>
  <Notes>1</Notes>
  <HiddenSlides>1</HiddenSlides>
  <MMClips>0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71" baseType="lpstr">
      <vt:lpstr>Arial</vt:lpstr>
      <vt:lpstr>宋体</vt:lpstr>
      <vt:lpstr>Wingdings</vt:lpstr>
      <vt:lpstr>汉仪正圆-55W</vt:lpstr>
      <vt:lpstr>苹方-简</vt:lpstr>
      <vt:lpstr>阿里巴巴普惠体 Light</vt:lpstr>
      <vt:lpstr>汉仪正圆</vt:lpstr>
      <vt:lpstr>汉仪正圆 55简</vt:lpstr>
      <vt:lpstr>Alibaba PuHuiTi</vt:lpstr>
      <vt:lpstr>方正大黑体_GBK</vt:lpstr>
      <vt:lpstr>Impact</vt:lpstr>
      <vt:lpstr>微软雅黑</vt:lpstr>
      <vt:lpstr>汉仪旗黑</vt:lpstr>
      <vt:lpstr>宋体</vt:lpstr>
      <vt:lpstr>Arial Unicode MS</vt:lpstr>
      <vt:lpstr>等线 Light</vt:lpstr>
      <vt:lpstr>汉仪中等线KW</vt:lpstr>
      <vt:lpstr>等线</vt:lpstr>
      <vt:lpstr>Calibri</vt:lpstr>
      <vt:lpstr>Helvetica Neue</vt:lpstr>
      <vt:lpstr>汉仪书宋二KW</vt:lpstr>
      <vt:lpstr>汉仪中黑KW</vt:lpstr>
      <vt:lpstr>宋体</vt:lpstr>
      <vt:lpstr>方正兰亭中黑_GBK</vt:lpstr>
      <vt:lpstr>Alibaba PuHuiTi</vt:lpstr>
      <vt:lpstr>微软雅黑</vt:lpstr>
      <vt:lpstr>方正兰亭中黑_GBK</vt:lpstr>
      <vt:lpstr>方正大黑体_GBK</vt:lpstr>
      <vt:lpstr>汉仪正圆-55W</vt:lpstr>
      <vt:lpstr>阿里巴巴普惠体 Light</vt:lpstr>
      <vt:lpstr>方正小标宋_GBK</vt:lpstr>
      <vt:lpstr>方正书宋_GBK</vt:lpstr>
      <vt:lpstr>Heiti SC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医用门特点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映美医用门13738967122</cp:lastModifiedBy>
  <cp:revision>106</cp:revision>
  <dcterms:created xsi:type="dcterms:W3CDTF">2024-01-22T04:53:45Z</dcterms:created>
  <dcterms:modified xsi:type="dcterms:W3CDTF">2024-01-22T04:53:45Z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2052-6.5.0.8619</vt:lpwstr>
  </property>
  <property fmtid="{D5CDD505-2E9C-101B-9397-08002B2CF9AE}" pid="3" name="KSOTemplateUUID">
    <vt:lpwstr>v1.0_mb_Jmb9RG/n/BRcF2ta8XUeyA==</vt:lpwstr>
  </property>
  <property fmtid="{D5CDD505-2E9C-101B-9397-08002B2CF9AE}" pid="4" name="ICV">
    <vt:lpwstr>4184D21F01548BA92EDDAD654253E5E0_43</vt:lpwstr>
  </property>
</Properties>
</file>